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32"/>
  </p:notesMasterIdLst>
  <p:handoutMasterIdLst>
    <p:handoutMasterId r:id="rId33"/>
  </p:handoutMasterIdLst>
  <p:sldIdLst>
    <p:sldId id="294" r:id="rId3"/>
    <p:sldId id="286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2" r:id="rId12"/>
    <p:sldId id="321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234B"/>
    <a:srgbClr val="EE234B"/>
    <a:srgbClr val="262626"/>
    <a:srgbClr val="ED2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7" autoAdjust="0"/>
    <p:restoredTop sz="82956" autoAdjust="0"/>
  </p:normalViewPr>
  <p:slideViewPr>
    <p:cSldViewPr snapToGrid="0" showGuides="1">
      <p:cViewPr varScale="1">
        <p:scale>
          <a:sx n="107" d="100"/>
          <a:sy n="107" d="100"/>
        </p:scale>
        <p:origin x="1624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F4AD089-577C-4C69-8D5A-29C76AE367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E4D3B9-8FEB-431B-A3BB-5CAA1481B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90878-AFCD-49E6-A91A-D3D82D9E9D55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8391E2-C64A-4FAB-96D7-01B26291B9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0A64F2-15AF-4AA2-A7AC-AF87739FAD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4A71-294D-49CE-A0A2-08132B44A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93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417EB-76F7-4DE7-93AA-C880C553CE34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A6B79-CA84-4470-8AA2-12D2AB24A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5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시간은 지난 시간에 </a:t>
            </a:r>
            <a:r>
              <a:rPr kumimoji="1" lang="ko-KR" altLang="en-US" dirty="0" err="1"/>
              <a:t>빗버킷</a:t>
            </a:r>
            <a:r>
              <a:rPr kumimoji="1" lang="ko-KR" altLang="en-US" dirty="0"/>
              <a:t> 로그인 및 사용 방법을 다루어 보았는데요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지난 시간에 이어 깃 명령어와 실제로 소스를 비교하는 방법 등에 대해서 알아보는 시간을 가져보려고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419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Push </a:t>
            </a:r>
            <a:r>
              <a:rPr kumimoji="1" lang="ko-KR" altLang="en-US" dirty="0"/>
              <a:t>가 완료되면 이렇게 </a:t>
            </a:r>
            <a:r>
              <a:rPr kumimoji="1" lang="ko-KR" altLang="en-US" dirty="0" err="1"/>
              <a:t>메세지가</a:t>
            </a:r>
            <a:r>
              <a:rPr kumimoji="1" lang="ko-KR" altLang="en-US" dirty="0"/>
              <a:t> 나옵니다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483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Push</a:t>
            </a:r>
            <a:r>
              <a:rPr kumimoji="1" lang="ko-KR" altLang="en-US" dirty="0"/>
              <a:t>가 끝나면 </a:t>
            </a:r>
            <a:r>
              <a:rPr kumimoji="1" lang="en-US" altLang="ko-KR" dirty="0"/>
              <a:t>bitbucket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로그인을</a:t>
            </a:r>
            <a:r>
              <a:rPr kumimoji="1" lang="ko-KR" altLang="en-US" dirty="0"/>
              <a:t> 하고 올린 </a:t>
            </a:r>
            <a:r>
              <a:rPr kumimoji="1" lang="en-US" altLang="ko-KR" dirty="0"/>
              <a:t>repo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선택해서 </a:t>
            </a:r>
            <a:r>
              <a:rPr kumimoji="1" lang="en-US" altLang="ko-KR" dirty="0"/>
              <a:t>commits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눌러봅니다</a:t>
            </a:r>
            <a:endParaRPr kumimoji="1" lang="en-US" altLang="ko-KR" dirty="0"/>
          </a:p>
          <a:p>
            <a:r>
              <a:rPr kumimoji="1" lang="ko-KR" altLang="en-US" dirty="0"/>
              <a:t>그럼 </a:t>
            </a:r>
            <a:r>
              <a:rPr kumimoji="1" lang="en-US" altLang="ko-KR" dirty="0"/>
              <a:t>Author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통해서 누가 올렸는지 알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message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통해서 어떤 내용으로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가 올라왔는지 확인할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우측에 </a:t>
            </a:r>
            <a:r>
              <a:rPr kumimoji="1" lang="en-US" altLang="ko-KR" dirty="0"/>
              <a:t>date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통해서 시간 정보를 확인할 수 있고 누가 언제 </a:t>
            </a:r>
            <a:r>
              <a:rPr kumimoji="1" lang="ko-KR" altLang="en-US" dirty="0" err="1"/>
              <a:t>올렸는지를</a:t>
            </a:r>
            <a:r>
              <a:rPr kumimoji="1" lang="ko-KR" altLang="en-US" dirty="0"/>
              <a:t> 유추할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</a:t>
            </a:r>
            <a:r>
              <a:rPr kumimoji="1" lang="en-US" altLang="ko-KR" dirty="0"/>
              <a:t>commit</a:t>
            </a:r>
            <a:r>
              <a:rPr kumimoji="1" lang="ko-KR" altLang="en-US" dirty="0"/>
              <a:t>이라고 써있는 부분에 암호같이 써있는 것을 누르면 </a:t>
            </a:r>
            <a:r>
              <a:rPr kumimoji="1" lang="en-US" altLang="ko-KR" dirty="0"/>
              <a:t>commit key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할 수 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어떤 내용이 </a:t>
            </a:r>
            <a:r>
              <a:rPr kumimoji="1" lang="en-US" altLang="ko-KR" dirty="0"/>
              <a:t>commit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올라왔는지 비교를 확인해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보통은 이런 소스 형상 관리 툴을 통해서 소스에 대해서</a:t>
            </a:r>
            <a:endParaRPr kumimoji="1" lang="en-US" altLang="ko-KR" dirty="0"/>
          </a:p>
          <a:p>
            <a:r>
              <a:rPr kumimoji="1" lang="ko-KR" altLang="en-US" dirty="0"/>
              <a:t>검증하고 소스를 서로 리뷰해줄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401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해당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아이디를 누르면 어떤 파일들이 어떻게 수정되었는지 파일 명과</a:t>
            </a:r>
            <a:endParaRPr kumimoji="1" lang="en-US" altLang="ko-KR" dirty="0"/>
          </a:p>
          <a:p>
            <a:r>
              <a:rPr kumimoji="1" lang="ko-KR" altLang="en-US" dirty="0"/>
              <a:t>수정 내용이 나옵니다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이것을 보고 확인을 하면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013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해당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아이디를 누르면 어떤 파일들이 어떻게 수정되었는지 파일 명과</a:t>
            </a:r>
            <a:endParaRPr kumimoji="1" lang="en-US" altLang="ko-KR" dirty="0"/>
          </a:p>
          <a:p>
            <a:r>
              <a:rPr kumimoji="1" lang="ko-KR" altLang="en-US" dirty="0"/>
              <a:t>수정 내용이 나옵니다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이것을 보고 확인을 하면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631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Commits </a:t>
            </a:r>
            <a:r>
              <a:rPr kumimoji="1" lang="ko-KR" altLang="en-US" dirty="0"/>
              <a:t>탭 아래 </a:t>
            </a:r>
            <a:r>
              <a:rPr kumimoji="1" lang="ko-KR" altLang="en-US" dirty="0" err="1"/>
              <a:t>브랜치스라는</a:t>
            </a:r>
            <a:r>
              <a:rPr kumimoji="1" lang="ko-KR" altLang="en-US" dirty="0"/>
              <a:t> 탭을 클릭합니다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우측상단에 </a:t>
            </a:r>
            <a:r>
              <a:rPr kumimoji="1" lang="en-US" altLang="ko-KR" dirty="0"/>
              <a:t>Create Branch </a:t>
            </a:r>
            <a:r>
              <a:rPr kumimoji="1" lang="ko-KR" altLang="en-US" dirty="0"/>
              <a:t>라는 버튼을 누릅니다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브랜치라는</a:t>
            </a:r>
            <a:r>
              <a:rPr kumimoji="1" lang="ko-KR" altLang="en-US" dirty="0"/>
              <a:t> 이름이 그러하듯 가지치기의 느낌이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 뿌리가 있어야 한다는 소리인데요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from branch</a:t>
            </a:r>
            <a:r>
              <a:rPr kumimoji="1" lang="ko-KR" altLang="en-US" dirty="0"/>
              <a:t> 가 중요합니다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Merge 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pull request </a:t>
            </a:r>
            <a:r>
              <a:rPr kumimoji="1" lang="ko-KR" altLang="en-US" dirty="0"/>
              <a:t>요청을 하려고 해도 상위 </a:t>
            </a:r>
            <a:r>
              <a:rPr kumimoji="1" lang="ko-KR" altLang="en-US" dirty="0" err="1"/>
              <a:t>브랜치의</a:t>
            </a:r>
            <a:r>
              <a:rPr kumimoji="1" lang="ko-KR" altLang="en-US" dirty="0"/>
              <a:t> 정보가 필요합니다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</a:t>
            </a:r>
            <a:r>
              <a:rPr kumimoji="1" lang="en-US" altLang="ko-KR" dirty="0"/>
              <a:t>master </a:t>
            </a:r>
            <a:r>
              <a:rPr kumimoji="1" lang="ko-KR" altLang="en-US" dirty="0"/>
              <a:t>밑에는 </a:t>
            </a:r>
            <a:r>
              <a:rPr kumimoji="1" lang="en-US" altLang="ko-KR" dirty="0"/>
              <a:t>develop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release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한단계를 더 두고 싶다면 </a:t>
            </a:r>
            <a:r>
              <a:rPr kumimoji="1" lang="ko-KR" altLang="en-US" dirty="0" err="1"/>
              <a:t>릴리즈를</a:t>
            </a:r>
            <a:r>
              <a:rPr kumimoji="1" lang="ko-KR" altLang="en-US" dirty="0"/>
              <a:t> 먼저 생성하면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우리는 </a:t>
            </a:r>
            <a:r>
              <a:rPr kumimoji="1" lang="en-US" altLang="ko-KR" dirty="0"/>
              <a:t>develop </a:t>
            </a:r>
            <a:r>
              <a:rPr kumimoji="1" lang="ko-KR" altLang="en-US" dirty="0"/>
              <a:t>이라고 생성해 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여기서 </a:t>
            </a:r>
            <a:r>
              <a:rPr kumimoji="1" lang="en-US" altLang="ko-KR" dirty="0"/>
              <a:t>create </a:t>
            </a:r>
            <a:r>
              <a:rPr kumimoji="1" lang="ko-KR" altLang="en-US" dirty="0"/>
              <a:t>버튼을 누르시면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426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ko-KR" altLang="en-US" dirty="0" err="1"/>
              <a:t>브랜치</a:t>
            </a:r>
            <a:r>
              <a:rPr kumimoji="1" lang="ko-KR" altLang="en-US" dirty="0"/>
              <a:t> 생성이 완료 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이렇게 </a:t>
            </a:r>
            <a:r>
              <a:rPr kumimoji="1" lang="en-US" altLang="ko-KR" dirty="0"/>
              <a:t>master</a:t>
            </a:r>
            <a:r>
              <a:rPr kumimoji="1" lang="ko-KR" altLang="en-US" dirty="0"/>
              <a:t> 밑에 </a:t>
            </a:r>
            <a:r>
              <a:rPr kumimoji="1" lang="en-US" altLang="ko-KR" dirty="0"/>
              <a:t>develop</a:t>
            </a:r>
            <a:r>
              <a:rPr kumimoji="1" lang="ko-KR" altLang="en-US" dirty="0"/>
              <a:t>이라는 </a:t>
            </a:r>
            <a:r>
              <a:rPr kumimoji="1" lang="ko-KR" altLang="en-US" dirty="0" err="1"/>
              <a:t>브랜치가</a:t>
            </a:r>
            <a:r>
              <a:rPr kumimoji="1" lang="ko-KR" altLang="en-US" dirty="0"/>
              <a:t> 생성된 것을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010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ko-KR" altLang="en-US" dirty="0"/>
              <a:t>이제 다시 이클립스로 와서 생성된 </a:t>
            </a:r>
            <a:r>
              <a:rPr kumimoji="1" lang="en-US" altLang="ko-KR" dirty="0"/>
              <a:t>develop </a:t>
            </a:r>
            <a:r>
              <a:rPr kumimoji="1" lang="ko-KR" altLang="en-US" dirty="0" err="1"/>
              <a:t>브랜치에</a:t>
            </a:r>
            <a:r>
              <a:rPr kumimoji="1" lang="ko-KR" altLang="en-US" dirty="0"/>
              <a:t> 연결해 보도록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프로젝트를 </a:t>
            </a:r>
            <a:r>
              <a:rPr kumimoji="1" lang="ko-KR" altLang="en-US" dirty="0" err="1"/>
              <a:t>우클릭하고</a:t>
            </a:r>
            <a:endParaRPr kumimoji="1" lang="en-US" altLang="ko-KR" dirty="0"/>
          </a:p>
          <a:p>
            <a:pPr algn="l"/>
            <a:r>
              <a:rPr kumimoji="1" lang="en-US" altLang="ko-KR" dirty="0"/>
              <a:t>TEAM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REMOTE 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컨피규어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프롬</a:t>
            </a:r>
            <a:r>
              <a:rPr kumimoji="1" lang="ko-KR" altLang="en-US" dirty="0"/>
              <a:t> </a:t>
            </a:r>
            <a:r>
              <a:rPr kumimoji="1" lang="en-US" altLang="ko-KR" dirty="0"/>
              <a:t>Upstream </a:t>
            </a:r>
            <a:r>
              <a:rPr kumimoji="1" lang="ko-KR" altLang="en-US" dirty="0"/>
              <a:t>을 누릅니다</a:t>
            </a:r>
            <a:r>
              <a:rPr kumimoji="1" lang="en-US" altLang="ko-KR" dirty="0"/>
              <a:t>.</a:t>
            </a:r>
          </a:p>
          <a:p>
            <a:pPr algn="l"/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195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ko-KR" altLang="en-US" dirty="0"/>
              <a:t>처음에는 </a:t>
            </a:r>
            <a:r>
              <a:rPr kumimoji="1" lang="en-US" altLang="ko-KR" dirty="0"/>
              <a:t>branch 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master </a:t>
            </a:r>
            <a:r>
              <a:rPr kumimoji="1" lang="ko-KR" altLang="en-US" dirty="0"/>
              <a:t>로 연결했기 때문에 </a:t>
            </a:r>
            <a:r>
              <a:rPr kumimoji="1" lang="en-US" altLang="ko-KR" dirty="0"/>
              <a:t>master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여기서 </a:t>
            </a:r>
            <a:r>
              <a:rPr kumimoji="1" lang="en-US" altLang="ko-KR" dirty="0"/>
              <a:t>Advanced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클릭합니다</a:t>
            </a:r>
            <a:r>
              <a:rPr kumimoji="1" lang="en-US" altLang="ko-KR" dirty="0"/>
              <a:t>.</a:t>
            </a:r>
          </a:p>
          <a:p>
            <a:pPr algn="l"/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22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en-US" altLang="ko-KR" dirty="0"/>
              <a:t>Source </a:t>
            </a:r>
            <a:r>
              <a:rPr kumimoji="1" lang="ko-KR" altLang="en-US" dirty="0"/>
              <a:t>는 로컬에 있는 소스를 의미합니다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destination </a:t>
            </a:r>
            <a:r>
              <a:rPr kumimoji="1" lang="ko-KR" altLang="en-US" dirty="0"/>
              <a:t>은 서버의 브런치 주소를 의미합니다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algn="l"/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255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en-US" altLang="ko-KR" dirty="0"/>
              <a:t>Push </a:t>
            </a:r>
            <a:r>
              <a:rPr kumimoji="1" lang="ko-KR" altLang="en-US" dirty="0"/>
              <a:t>관련 주소 저장 소 공간으로 이동합니다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마찬가지로 프로젝트 </a:t>
            </a:r>
            <a:r>
              <a:rPr kumimoji="1" lang="ko-KR" altLang="en-US" dirty="0" err="1"/>
              <a:t>우클릭</a:t>
            </a:r>
            <a:r>
              <a:rPr kumimoji="1" lang="ko-KR" altLang="en-US" dirty="0"/>
              <a:t> 팀에 </a:t>
            </a:r>
            <a:r>
              <a:rPr kumimoji="1" lang="ko-KR" altLang="en-US" dirty="0" err="1"/>
              <a:t>리모트</a:t>
            </a:r>
            <a:r>
              <a:rPr kumimoji="1" lang="ko-KR" altLang="en-US" dirty="0"/>
              <a:t> 그리고 </a:t>
            </a:r>
            <a:r>
              <a:rPr kumimoji="1" lang="ko-KR" altLang="en-US" dirty="0" err="1"/>
              <a:t>컨피규어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푸쉬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브론</a:t>
            </a:r>
            <a:r>
              <a:rPr kumimoji="1" lang="ko-KR" altLang="en-US" dirty="0"/>
              <a:t> </a:t>
            </a:r>
            <a:r>
              <a:rPr kumimoji="1" lang="en-US" altLang="ko-KR" dirty="0"/>
              <a:t>upstream </a:t>
            </a:r>
            <a:r>
              <a:rPr kumimoji="1" lang="ko-KR" altLang="en-US" dirty="0"/>
              <a:t>을 하면 됩니다</a:t>
            </a:r>
            <a:r>
              <a:rPr kumimoji="1" lang="en-US" altLang="ko-KR" dirty="0"/>
              <a:t>.</a:t>
            </a:r>
          </a:p>
          <a:p>
            <a:pPr algn="l"/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06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874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en-US" altLang="ko-KR" dirty="0"/>
          </a:p>
          <a:p>
            <a:pPr algn="l"/>
            <a:r>
              <a:rPr kumimoji="1" lang="ko-KR" altLang="en-US" dirty="0"/>
              <a:t>여기서 </a:t>
            </a:r>
            <a:r>
              <a:rPr kumimoji="1" lang="en-US" altLang="ko-KR" dirty="0"/>
              <a:t>ref </a:t>
            </a:r>
            <a:r>
              <a:rPr kumimoji="1" lang="ko-KR" altLang="en-US" dirty="0" err="1"/>
              <a:t>메핑을</a:t>
            </a:r>
            <a:r>
              <a:rPr kumimoji="1" lang="ko-KR" altLang="en-US" dirty="0"/>
              <a:t> 클릭해서 </a:t>
            </a:r>
            <a:r>
              <a:rPr kumimoji="1" lang="en-US" altLang="ko-KR" dirty="0"/>
              <a:t>modify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누릅니다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</a:t>
            </a:r>
            <a:r>
              <a:rPr kumimoji="1" lang="ko-KR" altLang="en-US" dirty="0" err="1"/>
              <a:t>리모드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브랜치의</a:t>
            </a:r>
            <a:r>
              <a:rPr kumimoji="1" lang="ko-KR" altLang="en-US" dirty="0"/>
              <a:t> 주소를 </a:t>
            </a:r>
            <a:r>
              <a:rPr kumimoji="1" lang="en-US" altLang="ko-KR" dirty="0"/>
              <a:t>refs 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해더스에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develop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변경해줍니다</a:t>
            </a:r>
            <a:r>
              <a:rPr kumimoji="1" lang="en-US" altLang="ko-KR" dirty="0"/>
              <a:t>.</a:t>
            </a:r>
          </a:p>
          <a:p>
            <a:pPr algn="l"/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890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ko-KR" altLang="en-US" dirty="0"/>
              <a:t>이렇게 두개의 설정을 모두 변경하고 나면 이런 </a:t>
            </a:r>
            <a:r>
              <a:rPr kumimoji="1" lang="ko-KR" altLang="en-US" dirty="0" err="1"/>
              <a:t>메세지가</a:t>
            </a:r>
            <a:r>
              <a:rPr kumimoji="1" lang="ko-KR" altLang="en-US" dirty="0"/>
              <a:t> 뜹니다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새로운 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주소가 </a:t>
            </a:r>
            <a:r>
              <a:rPr kumimoji="1" lang="en-US" altLang="ko-KR" dirty="0"/>
              <a:t>fetch</a:t>
            </a:r>
            <a:r>
              <a:rPr kumimoji="1" lang="ko-KR" altLang="en-US" dirty="0"/>
              <a:t>되었다라는 </a:t>
            </a:r>
            <a:r>
              <a:rPr kumimoji="1" lang="ko-KR" altLang="en-US" dirty="0" err="1"/>
              <a:t>메세지가</a:t>
            </a:r>
            <a:r>
              <a:rPr kumimoji="1" lang="ko-KR" altLang="en-US" dirty="0"/>
              <a:t> 나옵니다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628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ko-KR" altLang="en-US" dirty="0"/>
              <a:t>그리고 나서 한번 소스를 수정한 뒤에 다시 </a:t>
            </a:r>
            <a:r>
              <a:rPr kumimoji="1" lang="en-US" altLang="ko-KR" dirty="0"/>
              <a:t>sync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실행해 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Add commit push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반복하면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이제 </a:t>
            </a:r>
            <a:r>
              <a:rPr kumimoji="1" lang="en-US" altLang="ko-KR" dirty="0"/>
              <a:t>develop </a:t>
            </a:r>
            <a:r>
              <a:rPr kumimoji="1" lang="ko-KR" altLang="en-US" dirty="0"/>
              <a:t>이라는</a:t>
            </a:r>
            <a:endParaRPr kumimoji="1" lang="en-US" altLang="ko-KR" dirty="0"/>
          </a:p>
          <a:p>
            <a:pPr algn="l"/>
            <a:r>
              <a:rPr kumimoji="1" lang="ko-KR" altLang="en-US" dirty="0" err="1"/>
              <a:t>브랜치에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푸시가</a:t>
            </a:r>
            <a:r>
              <a:rPr kumimoji="1" lang="ko-KR" altLang="en-US" dirty="0"/>
              <a:t> 완료 되었다는 </a:t>
            </a:r>
            <a:r>
              <a:rPr kumimoji="1" lang="ko-KR" altLang="en-US" dirty="0" err="1"/>
              <a:t>메세지가</a:t>
            </a:r>
            <a:r>
              <a:rPr kumimoji="1" lang="ko-KR" altLang="en-US" dirty="0"/>
              <a:t> 나옵니다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629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ko-KR" altLang="en-US" dirty="0"/>
              <a:t>다시 비트 </a:t>
            </a:r>
            <a:r>
              <a:rPr kumimoji="1" lang="ko-KR" altLang="en-US" dirty="0" err="1"/>
              <a:t>버킷으로</a:t>
            </a:r>
            <a:r>
              <a:rPr kumimoji="1" lang="ko-KR" altLang="en-US" dirty="0"/>
              <a:t> 접속해 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이제 </a:t>
            </a:r>
            <a:r>
              <a:rPr kumimoji="1" lang="en-US" altLang="ko-KR" dirty="0"/>
              <a:t>commits </a:t>
            </a:r>
            <a:r>
              <a:rPr kumimoji="1" lang="ko-KR" altLang="en-US" dirty="0"/>
              <a:t>에 가보니 새로운 </a:t>
            </a:r>
            <a:r>
              <a:rPr kumimoji="1" lang="ko-KR" altLang="en-US" dirty="0" err="1"/>
              <a:t>커밋의</a:t>
            </a:r>
            <a:r>
              <a:rPr kumimoji="1" lang="ko-KR" altLang="en-US" dirty="0"/>
              <a:t> 경우 오른쪽에 </a:t>
            </a:r>
            <a:r>
              <a:rPr kumimoji="1" lang="en-US" altLang="ko-KR" dirty="0"/>
              <a:t>develop</a:t>
            </a:r>
            <a:r>
              <a:rPr kumimoji="1" lang="ko-KR" altLang="en-US" dirty="0"/>
              <a:t>이라는 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명이 떠 있는 것을 볼 수 가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189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ko-KR" altLang="en-US" dirty="0"/>
              <a:t>이번 시간은 </a:t>
            </a:r>
            <a:r>
              <a:rPr kumimoji="1" lang="en-US" altLang="ko-KR" dirty="0"/>
              <a:t>pull </a:t>
            </a:r>
            <a:r>
              <a:rPr kumimoji="1" lang="ko-KR" altLang="en-US" dirty="0"/>
              <a:t>리퀘스트라는 것에 항목입니다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비트 </a:t>
            </a:r>
            <a:r>
              <a:rPr kumimoji="1" lang="ko-KR" altLang="en-US" dirty="0" err="1"/>
              <a:t>버킷은</a:t>
            </a:r>
            <a:r>
              <a:rPr kumimoji="1" lang="ko-KR" altLang="en-US" dirty="0"/>
              <a:t> 여러 사람이 관리하기 때문에 모든 소스들에 대해서 혼자만 사용하는 것이 아니고</a:t>
            </a:r>
            <a:endParaRPr kumimoji="1" lang="en-US" altLang="ko-KR" dirty="0"/>
          </a:p>
          <a:p>
            <a:pPr algn="l"/>
            <a:r>
              <a:rPr kumimoji="1" lang="ko-KR" altLang="en-US" dirty="0"/>
              <a:t>그에 따라서 이런 소스 관리 체계는 검토 및 승인 구조로 되어있습니다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 이렇게 풀 리퀘스트라는 것은 이제 소스 개발이 완료 되었으니</a:t>
            </a:r>
            <a:endParaRPr kumimoji="1" lang="en-US" altLang="ko-KR" dirty="0"/>
          </a:p>
          <a:p>
            <a:pPr algn="l"/>
            <a:r>
              <a:rPr kumimoji="1" lang="ko-KR" altLang="en-US" dirty="0"/>
              <a:t>이 소스를 전체 소스에 반영해 주세요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하는 </a:t>
            </a:r>
            <a:r>
              <a:rPr kumimoji="1" lang="ko-KR" altLang="en-US" dirty="0" err="1"/>
              <a:t>메세지와</a:t>
            </a:r>
            <a:r>
              <a:rPr kumimoji="1" lang="ko-KR" altLang="en-US" dirty="0"/>
              <a:t>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개발에서 소스 개발이 완료 되었으면 운영에 반영해 주세요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요청하는 것이죠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00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en-US" altLang="ko-KR" dirty="0"/>
              <a:t>Create pull request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누릅니다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그러면 이렇게 어떤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어떤 </a:t>
            </a:r>
            <a:r>
              <a:rPr kumimoji="1" lang="ko-KR" altLang="en-US" dirty="0" err="1"/>
              <a:t>브랜치로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머지를</a:t>
            </a:r>
            <a:r>
              <a:rPr kumimoji="1" lang="ko-KR" altLang="en-US" dirty="0"/>
              <a:t> 하겠다 해서 </a:t>
            </a:r>
            <a:r>
              <a:rPr kumimoji="1" lang="en-US" altLang="ko-KR" dirty="0"/>
              <a:t>From </a:t>
            </a:r>
            <a:r>
              <a:rPr kumimoji="1" lang="ko-KR" altLang="en-US" dirty="0" err="1"/>
              <a:t>브랜치와</a:t>
            </a:r>
            <a:r>
              <a:rPr kumimoji="1" lang="ko-KR" altLang="en-US" dirty="0"/>
              <a:t> </a:t>
            </a:r>
            <a:r>
              <a:rPr kumimoji="1" lang="en-US" altLang="ko-KR" dirty="0"/>
              <a:t>To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설정해 주어야 합니다</a:t>
            </a:r>
            <a:r>
              <a:rPr kumimoji="1" lang="en-US" altLang="ko-KR" dirty="0"/>
              <a:t>.</a:t>
            </a:r>
          </a:p>
          <a:p>
            <a:pPr algn="l"/>
            <a:r>
              <a:rPr kumimoji="1" lang="en-US" altLang="ko-KR" dirty="0"/>
              <a:t>Develop</a:t>
            </a:r>
            <a:r>
              <a:rPr kumimoji="1" lang="ko-KR" altLang="en-US" dirty="0"/>
              <a:t> 브런치에서 </a:t>
            </a:r>
            <a:r>
              <a:rPr kumimoji="1" lang="en-US" altLang="ko-KR" dirty="0"/>
              <a:t>master </a:t>
            </a:r>
            <a:r>
              <a:rPr kumimoji="1" lang="ko-KR" altLang="en-US" dirty="0" err="1"/>
              <a:t>브랜치로</a:t>
            </a:r>
            <a:r>
              <a:rPr kumimoji="1" lang="ko-KR" altLang="en-US" dirty="0"/>
              <a:t> 설정하겠다고 설정하고 제목과 내용을 입력합니다</a:t>
            </a:r>
            <a:r>
              <a:rPr kumimoji="1" lang="en-US" altLang="ko-KR" dirty="0"/>
              <a:t>.</a:t>
            </a:r>
          </a:p>
          <a:p>
            <a:pPr algn="l"/>
            <a:r>
              <a:rPr kumimoji="1" lang="ko-KR" altLang="en-US" dirty="0"/>
              <a:t>그리고 따로 </a:t>
            </a:r>
            <a:r>
              <a:rPr kumimoji="1" lang="ko-KR" altLang="en-US" dirty="0" err="1"/>
              <a:t>리뷰어를</a:t>
            </a:r>
            <a:r>
              <a:rPr kumimoji="1" lang="ko-KR" altLang="en-US" dirty="0"/>
              <a:t> 입력할 수 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</a:t>
            </a:r>
            <a:r>
              <a:rPr kumimoji="1" lang="ko-KR" altLang="en-US" dirty="0" err="1"/>
              <a:t>리뷰어는</a:t>
            </a:r>
            <a:r>
              <a:rPr kumimoji="1" lang="ko-KR" altLang="en-US" dirty="0"/>
              <a:t> 소스를 함께 확인하고 결정할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close </a:t>
            </a:r>
            <a:r>
              <a:rPr kumimoji="1" lang="ko-KR" altLang="en-US" dirty="0"/>
              <a:t>라는 항목이 있는데요</a:t>
            </a:r>
            <a:r>
              <a:rPr kumimoji="1" lang="en-US" altLang="ko-KR" dirty="0"/>
              <a:t>.</a:t>
            </a:r>
          </a:p>
          <a:p>
            <a:pPr algn="l"/>
            <a:r>
              <a:rPr kumimoji="1" lang="ko-KR" altLang="en-US" dirty="0"/>
              <a:t>기본적으로 </a:t>
            </a:r>
            <a:r>
              <a:rPr kumimoji="1" lang="en-US" altLang="ko-KR" dirty="0"/>
              <a:t>pull request </a:t>
            </a:r>
            <a:r>
              <a:rPr kumimoji="1" lang="ko-KR" altLang="en-US" dirty="0" err="1"/>
              <a:t>머지의</a:t>
            </a:r>
            <a:r>
              <a:rPr kumimoji="1" lang="ko-KR" altLang="en-US" dirty="0"/>
              <a:t> 경우 기존에 있던 </a:t>
            </a:r>
            <a:r>
              <a:rPr kumimoji="1" lang="ko-KR" altLang="en-US" dirty="0" err="1"/>
              <a:t>브랜치는</a:t>
            </a:r>
            <a:r>
              <a:rPr kumimoji="1" lang="ko-KR" altLang="en-US" dirty="0"/>
              <a:t> 사라지지 않습니다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계속 유지하면서 또 사용할 수 있는 것이죠</a:t>
            </a:r>
            <a:r>
              <a:rPr kumimoji="1" lang="en-US" altLang="ko-KR" dirty="0"/>
              <a:t>.</a:t>
            </a:r>
          </a:p>
          <a:p>
            <a:pPr algn="l"/>
            <a:r>
              <a:rPr kumimoji="1" lang="ko-KR" altLang="en-US" dirty="0"/>
              <a:t>만약 기능 별로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따게 되면 무수히 많은 </a:t>
            </a:r>
            <a:r>
              <a:rPr kumimoji="1" lang="ko-KR" altLang="en-US" dirty="0" err="1"/>
              <a:t>브랜치들</a:t>
            </a:r>
            <a:r>
              <a:rPr kumimoji="1" lang="ko-KR" altLang="en-US" dirty="0"/>
              <a:t> 사이에서 혼란스러워 질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그렇게 </a:t>
            </a:r>
            <a:r>
              <a:rPr kumimoji="1" lang="ko-KR" altLang="en-US" dirty="0" err="1"/>
              <a:t>될때는</a:t>
            </a:r>
            <a:r>
              <a:rPr kumimoji="1" lang="ko-KR" altLang="en-US" dirty="0"/>
              <a:t> 이렇게 </a:t>
            </a:r>
            <a:r>
              <a:rPr kumimoji="1" lang="en-US" altLang="ko-KR" dirty="0"/>
              <a:t>close </a:t>
            </a:r>
            <a:r>
              <a:rPr kumimoji="1" lang="ko-KR" altLang="en-US" dirty="0"/>
              <a:t>기능으로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머지와</a:t>
            </a:r>
            <a:endParaRPr kumimoji="1" lang="en-US" altLang="ko-KR" dirty="0"/>
          </a:p>
          <a:p>
            <a:pPr algn="l"/>
            <a:r>
              <a:rPr kumimoji="1" lang="ko-KR" altLang="en-US" dirty="0"/>
              <a:t>동시에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닫아줄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이제 </a:t>
            </a:r>
            <a:r>
              <a:rPr kumimoji="1" lang="ko-KR" altLang="en-US" dirty="0" err="1"/>
              <a:t>풀리퀘스느</a:t>
            </a:r>
            <a:r>
              <a:rPr kumimoji="1" lang="ko-KR" altLang="en-US" dirty="0"/>
              <a:t> 생성을 해보겠습니다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4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ko-KR" altLang="en-US" dirty="0"/>
              <a:t>보통은 이렇게 풀리퀘스트를 본인이 요청해서 본인이 </a:t>
            </a:r>
            <a:r>
              <a:rPr kumimoji="1" lang="ko-KR" altLang="en-US" dirty="0" err="1"/>
              <a:t>한다라는거라기보다는</a:t>
            </a:r>
            <a:r>
              <a:rPr kumimoji="1" lang="ko-KR" altLang="en-US" dirty="0"/>
              <a:t> 다른 사람이 대신 소스를 확인해주고 </a:t>
            </a:r>
            <a:r>
              <a:rPr kumimoji="1" lang="ko-KR" altLang="en-US" dirty="0" err="1"/>
              <a:t>머지를</a:t>
            </a:r>
            <a:r>
              <a:rPr kumimoji="1" lang="ko-KR" altLang="en-US" dirty="0"/>
              <a:t> 하는 방식입니다</a:t>
            </a:r>
            <a:r>
              <a:rPr kumimoji="1" lang="en-US" altLang="ko-KR" dirty="0"/>
              <a:t>.</a:t>
            </a:r>
          </a:p>
          <a:p>
            <a:pPr algn="l"/>
            <a:r>
              <a:rPr kumimoji="1" lang="ko-KR" altLang="en-US" dirty="0"/>
              <a:t>그래서 </a:t>
            </a:r>
            <a:r>
              <a:rPr kumimoji="1" lang="ko-KR" altLang="en-US" dirty="0" err="1"/>
              <a:t>머지를</a:t>
            </a:r>
            <a:r>
              <a:rPr kumimoji="1" lang="ko-KR" altLang="en-US" dirty="0"/>
              <a:t> 누르게 되면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0252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ko-KR" altLang="en-US" dirty="0"/>
              <a:t>이렇게 </a:t>
            </a:r>
            <a:r>
              <a:rPr kumimoji="1" lang="en-US" altLang="ko-KR" dirty="0"/>
              <a:t>Commit </a:t>
            </a:r>
            <a:r>
              <a:rPr kumimoji="1" lang="ko-KR" altLang="en-US" dirty="0" err="1"/>
              <a:t>메세지와</a:t>
            </a:r>
            <a:r>
              <a:rPr kumimoji="1" lang="ko-KR" altLang="en-US" dirty="0"/>
              <a:t> 함께 </a:t>
            </a:r>
            <a:r>
              <a:rPr kumimoji="1" lang="ko-KR" altLang="en-US" dirty="0" err="1"/>
              <a:t>머지를</a:t>
            </a:r>
            <a:r>
              <a:rPr kumimoji="1" lang="ko-KR" altLang="en-US" dirty="0"/>
              <a:t> 할 수 있게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954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ko-KR" altLang="en-US" dirty="0" err="1"/>
              <a:t>머지가</a:t>
            </a:r>
            <a:r>
              <a:rPr kumimoji="1" lang="ko-KR" altLang="en-US" dirty="0"/>
              <a:t> 완료되면 앞에 녹색으로 </a:t>
            </a:r>
            <a:r>
              <a:rPr kumimoji="1" lang="en-US" altLang="ko-KR" dirty="0"/>
              <a:t>MERGED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머지가</a:t>
            </a:r>
            <a:r>
              <a:rPr kumimoji="1" lang="ko-KR" altLang="en-US" dirty="0"/>
              <a:t> 되었다고 </a:t>
            </a:r>
            <a:r>
              <a:rPr kumimoji="1" lang="ko-KR" altLang="en-US" dirty="0" err="1"/>
              <a:t>메세지가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나오호</a:t>
            </a:r>
            <a:r>
              <a:rPr kumimoji="1" lang="ko-KR" altLang="en-US" dirty="0"/>
              <a:t> 하단에는 어떤 파일의 어떤 소스가 </a:t>
            </a:r>
            <a:r>
              <a:rPr kumimoji="1" lang="ko-KR" altLang="en-US" dirty="0" err="1"/>
              <a:t>수정되었다라고</a:t>
            </a:r>
            <a:endParaRPr kumimoji="1" lang="en-US" altLang="ko-KR" dirty="0"/>
          </a:p>
          <a:p>
            <a:pPr algn="l"/>
            <a:r>
              <a:rPr kumimoji="1" lang="ko-KR" altLang="en-US" dirty="0"/>
              <a:t>나옵니다 빨간색 부분이 삭제된 부분이고 녹색 부분이 추가된 영역입니다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이렇게 수정된 내용들의 파일 목록을 한눈에 볼 수 있기 때문에</a:t>
            </a:r>
            <a:endParaRPr kumimoji="1" lang="en-US" altLang="ko-KR" dirty="0"/>
          </a:p>
          <a:p>
            <a:pPr algn="l"/>
            <a:r>
              <a:rPr kumimoji="1" lang="ko-KR" altLang="en-US" dirty="0" err="1"/>
              <a:t>여러명이서</a:t>
            </a:r>
            <a:r>
              <a:rPr kumimoji="1" lang="ko-KR" altLang="en-US" dirty="0"/>
              <a:t> 함께 코딩을 하고 변경 사항들을 체크해볼 수가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856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ko-KR" altLang="en-US" dirty="0"/>
              <a:t>그리고 다시 </a:t>
            </a:r>
            <a:r>
              <a:rPr kumimoji="1" lang="en-US" altLang="ko-KR" dirty="0"/>
              <a:t>commits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눌러서 리스트를 확인해 보면 </a:t>
            </a:r>
            <a:r>
              <a:rPr kumimoji="1" lang="en-US" altLang="ko-KR" dirty="0"/>
              <a:t>master </a:t>
            </a:r>
            <a:r>
              <a:rPr kumimoji="1" lang="ko-KR" altLang="en-US" dirty="0"/>
              <a:t>로 머지 되었다라는 </a:t>
            </a:r>
            <a:r>
              <a:rPr kumimoji="1" lang="ko-KR" altLang="en-US" dirty="0" err="1"/>
              <a:t>메세지를</a:t>
            </a:r>
            <a:r>
              <a:rPr kumimoji="1" lang="ko-KR" altLang="en-US" dirty="0"/>
              <a:t> 확인할 수 있습니다</a:t>
            </a:r>
            <a:r>
              <a:rPr kumimoji="1" lang="en-US" altLang="ko-KR" dirty="0"/>
              <a:t>.</a:t>
            </a:r>
          </a:p>
          <a:p>
            <a:pPr algn="l"/>
            <a:r>
              <a:rPr kumimoji="1" lang="ko-KR" altLang="en-US" dirty="0"/>
              <a:t>이렇게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생성하고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머지까지</a:t>
            </a:r>
            <a:r>
              <a:rPr kumimoji="1" lang="ko-KR" altLang="en-US" dirty="0"/>
              <a:t> 완료하는 것을 진행해보았습니다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algn="l"/>
            <a:r>
              <a:rPr kumimoji="1" lang="ko-KR" altLang="en-US" dirty="0"/>
              <a:t>이제 실습을 진행해 보겠습니다</a:t>
            </a:r>
            <a:r>
              <a:rPr kumimoji="1" lang="en-US" altLang="ko-KR" dirty="0"/>
              <a:t>.</a:t>
            </a:r>
          </a:p>
          <a:p>
            <a:pPr algn="l"/>
            <a:endParaRPr kumimoji="1" lang="en-US" altLang="ko-KR" dirty="0"/>
          </a:p>
          <a:p>
            <a:pPr algn="l"/>
            <a:r>
              <a:rPr kumimoji="1" lang="ko-KR" altLang="en-US" dirty="0"/>
              <a:t>그리고 다음 시간에는 </a:t>
            </a:r>
            <a:r>
              <a:rPr kumimoji="1" lang="ko-KR" altLang="en-US" dirty="0" err="1"/>
              <a:t>빗버킷에</a:t>
            </a:r>
            <a:r>
              <a:rPr kumimoji="1" lang="ko-KR" altLang="en-US" dirty="0"/>
              <a:t> 있는 소스를 기반으로 </a:t>
            </a:r>
            <a:r>
              <a:rPr kumimoji="1" lang="ko-KR" altLang="en-US" dirty="0" err="1"/>
              <a:t>젠킨스에서</a:t>
            </a:r>
            <a:r>
              <a:rPr kumimoji="1" lang="ko-KR" altLang="en-US" dirty="0"/>
              <a:t> 해당 파일들을 빌드하고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</a:t>
            </a:r>
            <a:r>
              <a:rPr kumimoji="1" lang="ko-KR" altLang="en-US" dirty="0" err="1"/>
              <a:t>빌드된</a:t>
            </a:r>
            <a:r>
              <a:rPr kumimoji="1" lang="ko-KR" altLang="en-US" dirty="0"/>
              <a:t> 소스를 </a:t>
            </a:r>
            <a:endParaRPr kumimoji="1" lang="en-US" altLang="ko-KR" dirty="0"/>
          </a:p>
          <a:p>
            <a:pPr algn="l"/>
            <a:r>
              <a:rPr kumimoji="1" lang="ko-KR" altLang="en-US" dirty="0"/>
              <a:t>웹 서버에 올려보는 시간을 가져보도록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감사합니다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307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자주 사용하는  명령어는 </a:t>
            </a:r>
            <a:r>
              <a:rPr kumimoji="1" lang="en-US" altLang="ko-KR" dirty="0"/>
              <a:t>pull, add, commit, push </a:t>
            </a:r>
            <a:r>
              <a:rPr kumimoji="1" lang="ko-KR" altLang="en-US" dirty="0"/>
              <a:t>와 같은 것들이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특히나 </a:t>
            </a:r>
            <a:r>
              <a:rPr kumimoji="1" lang="en-US" altLang="ko-KR" dirty="0"/>
              <a:t>pull</a:t>
            </a:r>
            <a:r>
              <a:rPr kumimoji="1" lang="ko-KR" altLang="en-US" dirty="0"/>
              <a:t>이나 </a:t>
            </a:r>
            <a:r>
              <a:rPr kumimoji="1" lang="en-US" altLang="ko-KR" dirty="0"/>
              <a:t>add commit, push </a:t>
            </a:r>
            <a:r>
              <a:rPr kumimoji="1" lang="ko-KR" altLang="en-US" dirty="0"/>
              <a:t>이런 명령어들은 실제로 너무나 자주 사용하는 것이기 </a:t>
            </a:r>
            <a:r>
              <a:rPr kumimoji="1" lang="ko-KR" altLang="en-US" dirty="0" err="1"/>
              <a:t>떄문에</a:t>
            </a:r>
            <a:r>
              <a:rPr kumimoji="1" lang="ko-KR" altLang="en-US" dirty="0"/>
              <a:t> 잘 이해하고 사용을 해야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</a:t>
            </a:r>
            <a:r>
              <a:rPr kumimoji="1" lang="en-US" altLang="ko-KR" dirty="0"/>
              <a:t>pull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깃을 통해서 소스를 받게 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서버 저장소에 있는 내용의 최신 정보들을 받아서 가져오게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이 과정을 통해서 현재 개발 중인 소스를 최신화 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대부분의 다른 파일들은 문제 없이 업데이트가 됩니다</a:t>
            </a:r>
            <a:endParaRPr kumimoji="1" lang="en-US" altLang="ko-KR" dirty="0"/>
          </a:p>
          <a:p>
            <a:r>
              <a:rPr kumimoji="1" lang="ko-KR" altLang="en-US" dirty="0"/>
              <a:t>다만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같은 파일의 경우 현재 수정 중인 것과 </a:t>
            </a:r>
            <a:r>
              <a:rPr kumimoji="1" lang="ko-KR" altLang="en-US" dirty="0" err="1"/>
              <a:t>서버상에</a:t>
            </a:r>
            <a:r>
              <a:rPr kumimoji="1" lang="ko-KR" altLang="en-US" dirty="0"/>
              <a:t> 있는 소스가 겹쳐서 수정되게 되면 </a:t>
            </a:r>
            <a:r>
              <a:rPr kumimoji="1" lang="en-US" altLang="ko-KR" dirty="0"/>
              <a:t>conflict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일으키게 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그 전에 </a:t>
            </a:r>
            <a:r>
              <a:rPr kumimoji="1" lang="en-US" altLang="ko-KR" dirty="0"/>
              <a:t>add, commit </a:t>
            </a:r>
            <a:r>
              <a:rPr kumimoji="1" lang="ko-KR" altLang="en-US" dirty="0"/>
              <a:t>까지를 해 </a:t>
            </a:r>
            <a:r>
              <a:rPr kumimoji="1" lang="ko-KR" altLang="en-US" dirty="0" err="1"/>
              <a:t>둔뒤에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pull</a:t>
            </a:r>
            <a:r>
              <a:rPr kumimoji="1" lang="ko-KR" altLang="en-US" dirty="0"/>
              <a:t>을 하면 대부분은 이 문제가 크게 발생하지는 않습니다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</a:t>
            </a:r>
            <a:r>
              <a:rPr kumimoji="1" lang="ko-KR" altLang="en-US" dirty="0" err="1"/>
              <a:t>경우에따라서</a:t>
            </a:r>
            <a:endParaRPr kumimoji="1" lang="en-US" altLang="ko-KR" dirty="0"/>
          </a:p>
          <a:p>
            <a:r>
              <a:rPr kumimoji="1" lang="ko-KR" altLang="en-US" dirty="0"/>
              <a:t>이런 문제가 발생될 경우 로컬에 있는 소스를 변경하거나 서버의 소스의 깃을 </a:t>
            </a:r>
            <a:r>
              <a:rPr kumimoji="1" lang="ko-KR" altLang="en-US" dirty="0" err="1"/>
              <a:t>살펴보아야하는</a:t>
            </a:r>
            <a:r>
              <a:rPr kumimoji="1" lang="ko-KR" altLang="en-US" dirty="0"/>
              <a:t> 번거로움들을 가지고 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Add </a:t>
            </a:r>
            <a:r>
              <a:rPr kumimoji="1" lang="ko-KR" altLang="en-US" dirty="0"/>
              <a:t>는 새로운 파일이 추가되거나 새로운 변경 사항이 </a:t>
            </a:r>
            <a:r>
              <a:rPr kumimoji="1" lang="ko-KR" altLang="en-US" dirty="0" err="1"/>
              <a:t>있을때</a:t>
            </a:r>
            <a:r>
              <a:rPr kumimoji="1" lang="ko-KR" altLang="en-US" dirty="0"/>
              <a:t> 해당 파일을 변경되었다고 추가를 해주어야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보통 </a:t>
            </a:r>
            <a:endParaRPr kumimoji="1" lang="en-US" altLang="ko-KR" dirty="0"/>
          </a:p>
          <a:p>
            <a:r>
              <a:rPr kumimoji="1" lang="en-US" altLang="ko-KR" dirty="0"/>
              <a:t>Add </a:t>
            </a:r>
            <a:r>
              <a:rPr kumimoji="1" lang="ko-KR" altLang="en-US" dirty="0"/>
              <a:t>하기 전 상태를 </a:t>
            </a:r>
            <a:r>
              <a:rPr kumimoji="1" lang="en-US" altLang="ko-KR" dirty="0" err="1"/>
              <a:t>unstaged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하고 </a:t>
            </a:r>
            <a:r>
              <a:rPr kumimoji="1" lang="en-US" altLang="ko-KR" dirty="0"/>
              <a:t>add </a:t>
            </a:r>
            <a:r>
              <a:rPr kumimoji="1" lang="ko-KR" altLang="en-US" dirty="0"/>
              <a:t>하고 난 뒤의 상태를 </a:t>
            </a:r>
            <a:r>
              <a:rPr kumimoji="1" lang="en-US" altLang="ko-KR" dirty="0"/>
              <a:t>staged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commit </a:t>
            </a:r>
            <a:r>
              <a:rPr kumimoji="1" lang="ko-KR" altLang="en-US" dirty="0"/>
              <a:t>현재 </a:t>
            </a:r>
            <a:r>
              <a:rPr kumimoji="1" lang="en-US" altLang="ko-KR" dirty="0"/>
              <a:t>add </a:t>
            </a:r>
            <a:r>
              <a:rPr kumimoji="1" lang="ko-KR" altLang="en-US" dirty="0"/>
              <a:t>한 파일들 즉 </a:t>
            </a:r>
            <a:r>
              <a:rPr kumimoji="1" lang="en-US" altLang="ko-KR" dirty="0"/>
              <a:t>staged </a:t>
            </a:r>
            <a:r>
              <a:rPr kumimoji="1" lang="ko-KR" altLang="en-US" dirty="0"/>
              <a:t>된 상태의 파일들을 로컬 소스 저장소에 저장합니다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push </a:t>
            </a:r>
            <a:r>
              <a:rPr kumimoji="1" lang="ko-KR" altLang="en-US" dirty="0"/>
              <a:t>의 경우는 </a:t>
            </a:r>
            <a:r>
              <a:rPr kumimoji="1" lang="en-US" altLang="ko-KR" dirty="0"/>
              <a:t>commit </a:t>
            </a:r>
            <a:r>
              <a:rPr kumimoji="1" lang="ko-KR" altLang="en-US" dirty="0"/>
              <a:t>까지 완료된 내용들을 서버에 전송하게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여기서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선택할 수 있는데 연결된 </a:t>
            </a:r>
            <a:r>
              <a:rPr kumimoji="1" lang="ko-KR" altLang="en-US" dirty="0" err="1"/>
              <a:t>브랜치에</a:t>
            </a:r>
            <a:r>
              <a:rPr kumimoji="1" lang="ko-KR" altLang="en-US" dirty="0"/>
              <a:t> 해당 데이터가 올라가게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897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이클립스에서 </a:t>
            </a:r>
            <a:r>
              <a:rPr kumimoji="1" lang="en-US" altLang="ko-KR" dirty="0"/>
              <a:t>pull </a:t>
            </a:r>
            <a:r>
              <a:rPr kumimoji="1" lang="ko-KR" altLang="en-US" dirty="0"/>
              <a:t>을 사용하는 방법입니다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프로젝트를 </a:t>
            </a:r>
            <a:r>
              <a:rPr kumimoji="1" lang="ko-KR" altLang="en-US" dirty="0" err="1"/>
              <a:t>우클릭</a:t>
            </a:r>
            <a:r>
              <a:rPr kumimoji="1" lang="ko-KR" altLang="en-US" dirty="0"/>
              <a:t> 하고 </a:t>
            </a:r>
            <a:r>
              <a:rPr kumimoji="1" lang="en-US" altLang="ko-KR" dirty="0"/>
              <a:t>TEAM </a:t>
            </a:r>
            <a:r>
              <a:rPr kumimoji="1" lang="ko-KR" altLang="en-US" dirty="0"/>
              <a:t>을 클릭해서 </a:t>
            </a:r>
            <a:r>
              <a:rPr kumimoji="1" lang="en-US" altLang="ko-KR" dirty="0"/>
              <a:t>pull</a:t>
            </a:r>
            <a:r>
              <a:rPr kumimoji="1" lang="ko-KR" altLang="en-US" dirty="0"/>
              <a:t> 을 누르면 위 깃 명령어를 그대로 사용할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08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이클립스에서 </a:t>
            </a:r>
            <a:r>
              <a:rPr kumimoji="1" lang="en-US" altLang="ko-KR" dirty="0"/>
              <a:t>Add to index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 방법입니다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변경 된 파일을 </a:t>
            </a:r>
            <a:r>
              <a:rPr kumimoji="1" lang="ko-KR" altLang="en-US" dirty="0" err="1"/>
              <a:t>우클릭해서</a:t>
            </a:r>
            <a:r>
              <a:rPr kumimoji="1" lang="ko-KR" altLang="en-US" dirty="0"/>
              <a:t> 팀을 선택하고 </a:t>
            </a:r>
            <a:r>
              <a:rPr kumimoji="1" lang="en-US" altLang="ko-KR" dirty="0"/>
              <a:t>Add to index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415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</a:t>
            </a:r>
            <a:r>
              <a:rPr kumimoji="1" lang="en-US" altLang="ko-KR" dirty="0"/>
              <a:t>commit </a:t>
            </a:r>
            <a:r>
              <a:rPr kumimoji="1" lang="ko-KR" altLang="en-US" dirty="0"/>
              <a:t>을 하는 방법입니다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위와 비슷한 방법으로 원하는 파일을 클릭해서 </a:t>
            </a:r>
            <a:r>
              <a:rPr kumimoji="1" lang="en-US" altLang="ko-KR" dirty="0"/>
              <a:t>team commit </a:t>
            </a:r>
            <a:r>
              <a:rPr kumimoji="1" lang="ko-KR" altLang="en-US" dirty="0"/>
              <a:t>을 클릭하시면 됩니다</a:t>
            </a:r>
            <a:r>
              <a:rPr kumimoji="1" lang="en-US" altLang="ko-KR" dirty="0"/>
              <a:t>,.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534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</a:t>
            </a:r>
            <a:r>
              <a:rPr kumimoji="1" lang="en-US" altLang="ko-KR" dirty="0"/>
              <a:t>push </a:t>
            </a:r>
            <a:r>
              <a:rPr kumimoji="1" lang="ko-KR" altLang="en-US" dirty="0"/>
              <a:t>의 경우는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선택해 주어야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연결된 </a:t>
            </a:r>
            <a:r>
              <a:rPr kumimoji="1" lang="ko-KR" altLang="en-US" dirty="0" err="1"/>
              <a:t>브랜치가</a:t>
            </a:r>
            <a:r>
              <a:rPr kumimoji="1" lang="ko-KR" altLang="en-US" dirty="0"/>
              <a:t> 마스터 이기 때문에 해당 내용이 뜨는데요</a:t>
            </a:r>
            <a:endParaRPr kumimoji="1" lang="en-US" altLang="ko-KR" dirty="0"/>
          </a:p>
          <a:p>
            <a:r>
              <a:rPr kumimoji="1" lang="ko-KR" altLang="en-US" dirty="0" err="1"/>
              <a:t>브랜치를</a:t>
            </a:r>
            <a:r>
              <a:rPr kumimoji="1" lang="ko-KR" altLang="en-US" dirty="0"/>
              <a:t> 더 다양하게 만들고 해당 </a:t>
            </a:r>
            <a:r>
              <a:rPr kumimoji="1" lang="ko-KR" altLang="en-US" dirty="0" err="1"/>
              <a:t>브랜치로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push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하기 위해서는 </a:t>
            </a:r>
            <a:r>
              <a:rPr kumimoji="1" lang="en-US" altLang="ko-KR" dirty="0"/>
              <a:t>push to </a:t>
            </a:r>
            <a:r>
              <a:rPr kumimoji="1" lang="en-US" altLang="ko-KR" dirty="0" err="1"/>
              <a:t>upsteam</a:t>
            </a:r>
            <a:r>
              <a:rPr kumimoji="1" lang="en-US" altLang="ko-KR" dirty="0"/>
              <a:t> </a:t>
            </a:r>
            <a:r>
              <a:rPr kumimoji="1" lang="ko-KR" altLang="en-US" dirty="0"/>
              <a:t>그리고 설정을 통해서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선택해 주어야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331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</a:t>
            </a:r>
            <a:r>
              <a:rPr kumimoji="1" lang="en-US" altLang="ko-KR" dirty="0"/>
              <a:t>synchronize </a:t>
            </a:r>
            <a:r>
              <a:rPr kumimoji="1" lang="ko-KR" altLang="en-US" dirty="0"/>
              <a:t>워크 스페이스 기능을 이용하는 방법입니다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흔히 가장 많이 사용하는 </a:t>
            </a:r>
            <a:r>
              <a:rPr kumimoji="1" lang="ko-KR" altLang="en-US" dirty="0" err="1"/>
              <a:t>기능중에</a:t>
            </a:r>
            <a:r>
              <a:rPr kumimoji="1" lang="ko-KR" altLang="en-US" dirty="0"/>
              <a:t> 하나인데요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보통 </a:t>
            </a:r>
            <a:r>
              <a:rPr kumimoji="1" lang="en-US" altLang="ko-KR" dirty="0"/>
              <a:t>git </a:t>
            </a:r>
            <a:r>
              <a:rPr kumimoji="1" lang="ko-KR" altLang="en-US" dirty="0"/>
              <a:t>의 명령어를 터미널 창이나 일반 커맨드 창에서 명령어를 치는 방식을 </a:t>
            </a:r>
            <a:r>
              <a:rPr kumimoji="1" lang="en-US" altLang="ko-KR" dirty="0"/>
              <a:t>git bash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부릅니다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이런 </a:t>
            </a:r>
            <a:r>
              <a:rPr kumimoji="1" lang="en-US" altLang="ko-KR" dirty="0"/>
              <a:t>bash </a:t>
            </a:r>
            <a:r>
              <a:rPr kumimoji="1" lang="ko-KR" altLang="en-US" dirty="0"/>
              <a:t>명령어를 토대로 파일을 선택하거나 수정되거나 수정되지 않은 것을 선택하는 일들은 매우 번거로운 일인데요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이것을 화면이나 툴을 사용하면 원하는 파일들을 쉽게 선택해서 올릴 수가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744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왼쪽의 싱크로 </a:t>
            </a:r>
            <a:r>
              <a:rPr kumimoji="1" lang="ko-KR" altLang="en-US" dirty="0" err="1"/>
              <a:t>나이즈된</a:t>
            </a:r>
            <a:r>
              <a:rPr kumimoji="1" lang="ko-KR" altLang="en-US" dirty="0"/>
              <a:t> 화면입니다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수정된 화면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서버상에서 받아야 하는 파일들 리스트를 한눈에 볼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수정된 파일들을 </a:t>
            </a:r>
            <a:r>
              <a:rPr kumimoji="1" lang="ko-KR" altLang="en-US" dirty="0" err="1"/>
              <a:t>우클릭하고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Add to index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하면 </a:t>
            </a:r>
            <a:r>
              <a:rPr kumimoji="1" lang="ko-KR" altLang="en-US" dirty="0" err="1"/>
              <a:t>우즉에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unStaged</a:t>
            </a:r>
            <a:r>
              <a:rPr kumimoji="1" lang="en-US" altLang="ko-KR" dirty="0"/>
              <a:t> </a:t>
            </a:r>
            <a:r>
              <a:rPr kumimoji="1" lang="ko-KR" altLang="en-US" dirty="0"/>
              <a:t>된 파일과 </a:t>
            </a:r>
            <a:r>
              <a:rPr kumimoji="1" lang="en-US" altLang="ko-KR" dirty="0"/>
              <a:t>staged</a:t>
            </a:r>
            <a:r>
              <a:rPr kumimoji="1" lang="ko-KR" altLang="en-US" dirty="0"/>
              <a:t> 된 파일 리스트를 한눈에 볼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우리가 올리고 싶은 파일만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선택해서 </a:t>
            </a:r>
            <a:r>
              <a:rPr kumimoji="1" lang="ko-KR" altLang="en-US" dirty="0" err="1"/>
              <a:t>드래그해도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commit 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push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따로 할 일들이 간혹 발생합니다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예를 들면 충돌의 문제가 </a:t>
            </a:r>
            <a:r>
              <a:rPr kumimoji="1" lang="ko-KR" altLang="en-US" dirty="0" err="1"/>
              <a:t>날때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commit </a:t>
            </a:r>
            <a:r>
              <a:rPr kumimoji="1" lang="ko-KR" altLang="en-US" dirty="0"/>
              <a:t>만을 해야 하는 경우가 거기에 속합니다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그외에</a:t>
            </a:r>
            <a:r>
              <a:rPr kumimoji="1" lang="ko-KR" altLang="en-US" dirty="0"/>
              <a:t> 겹치는 부분이 없어서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바로 진행해도 무방한 경우에는 </a:t>
            </a:r>
            <a:r>
              <a:rPr kumimoji="1" lang="en-US" altLang="ko-KR" dirty="0"/>
              <a:t>commit and push </a:t>
            </a:r>
            <a:r>
              <a:rPr kumimoji="1" lang="ko-KR" altLang="en-US" dirty="0"/>
              <a:t>기능을 이용해서 바로 </a:t>
            </a:r>
            <a:endParaRPr kumimoji="1" lang="en-US" altLang="ko-KR" dirty="0"/>
          </a:p>
          <a:p>
            <a:r>
              <a:rPr kumimoji="1" lang="ko-KR" altLang="en-US" dirty="0"/>
              <a:t>이 곳에서 </a:t>
            </a:r>
            <a:r>
              <a:rPr kumimoji="1" lang="en-US" altLang="ko-KR" dirty="0"/>
              <a:t>add, commit, push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한번에 진행해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아주 편리한 기능이죠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 외에도 깃과 관련된 명령어로는 </a:t>
            </a:r>
            <a:r>
              <a:rPr kumimoji="1" lang="en-US" altLang="ko-KR" dirty="0"/>
              <a:t>merge rebase reset </a:t>
            </a:r>
            <a:r>
              <a:rPr kumimoji="1" lang="ko-KR" altLang="en-US" dirty="0"/>
              <a:t>과 같은 명령어들이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흔하게 사용하지는 않는 명령어 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파일이 </a:t>
            </a:r>
            <a:r>
              <a:rPr kumimoji="1" lang="ko-KR" altLang="en-US" dirty="0" err="1"/>
              <a:t>충돌나거나</a:t>
            </a:r>
            <a:endParaRPr kumimoji="1" lang="en-US" altLang="ko-KR" dirty="0"/>
          </a:p>
          <a:p>
            <a:r>
              <a:rPr kumimoji="1" lang="ko-KR" altLang="en-US" dirty="0" err="1"/>
              <a:t>깨긋하게</a:t>
            </a:r>
            <a:r>
              <a:rPr kumimoji="1" lang="ko-KR" altLang="en-US" dirty="0"/>
              <a:t> 비워주어야 할 경우 그리고 브런치를 로컬에서 합치고 싶은 경우에 사용할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147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5281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89221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/>
              <a:t>클립명이 한 줄일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33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1461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2053739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 dirty="0"/>
              <a:t>클립명이 두 줄일 경우 이 슬라이드를 이용해주세요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45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 구분이 필요할 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0">
            <a:extLst>
              <a:ext uri="{FF2B5EF4-FFF2-40B4-BE49-F238E27FC236}">
                <a16:creationId xmlns:a16="http://schemas.microsoft.com/office/drawing/2014/main" id="{EF564003-98FF-47E8-BF21-0681B28D2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867" y="2862057"/>
            <a:ext cx="10930266" cy="1201773"/>
          </a:xfrm>
          <a:prstGeom prst="rect">
            <a:avLst/>
          </a:prstGeom>
        </p:spPr>
        <p:txBody>
          <a:bodyPr/>
          <a:lstStyle>
            <a:lvl1pPr algn="ctr">
              <a:defRPr sz="36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챕터</a:t>
            </a:r>
            <a:r>
              <a:rPr lang="en-US" altLang="ko-KR"/>
              <a:t>(</a:t>
            </a:r>
            <a:r>
              <a:rPr lang="ko-KR" altLang="en-US"/>
              <a:t>클립 제목</a:t>
            </a:r>
            <a:r>
              <a:rPr lang="en-US" altLang="ko-KR"/>
              <a:t>)</a:t>
            </a:r>
            <a:r>
              <a:rPr lang="ko-KR" altLang="en-US"/>
              <a:t>명을 적어주세요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C0E3EA-3EC6-4209-956D-24BE6D694471}"/>
              </a:ext>
            </a:extLst>
          </p:cNvPr>
          <p:cNvSpPr txBox="1"/>
          <p:nvPr userDrawn="1"/>
        </p:nvSpPr>
        <p:spPr>
          <a:xfrm>
            <a:off x="5388755" y="2321199"/>
            <a:ext cx="1057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6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1982FEE-BEF4-462E-9D1E-F6A7A5CB06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0" y="2333088"/>
            <a:ext cx="620014" cy="28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73A345-7139-4242-AAE3-E828CAD4792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00153" y="2659753"/>
            <a:ext cx="0" cy="1952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747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342659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한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DA56-C927-4870-A08B-A4E27CB636C4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4" name="텍스트 개체 틀 15">
            <a:extLst>
              <a:ext uri="{FF2B5EF4-FFF2-40B4-BE49-F238E27FC236}">
                <a16:creationId xmlns:a16="http://schemas.microsoft.com/office/drawing/2014/main" id="{E833FE27-D81B-4BD3-838C-88B7BEC0B5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CD7445-9D88-43FB-A201-8A51AC3005B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3B8B-683C-4498-8B71-325E011C51A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4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747201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8FABE3-381D-4D33-92D4-6730414AF52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509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FEADF3-9FC1-4591-881B-0202C29DA1EB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5109B78E-4EB3-4BA4-A001-983E3344F5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8AC45E3-D3DA-4BCD-A59C-BF8E0CA51FB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20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38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노트북, 테이블, 사람, 실내이(가) 표시된 사진&#10;&#10;자동 생성된 설명">
            <a:extLst>
              <a:ext uri="{FF2B5EF4-FFF2-40B4-BE49-F238E27FC236}">
                <a16:creationId xmlns:a16="http://schemas.microsoft.com/office/drawing/2014/main" id="{A54F1990-7633-4555-8796-CBA40653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" b="8148"/>
          <a:stretch/>
        </p:blipFill>
        <p:spPr>
          <a:xfrm>
            <a:off x="0" y="0"/>
            <a:ext cx="12193793" cy="68938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34A281F-6648-4886-AA3B-08E96B375C3D}"/>
              </a:ext>
            </a:extLst>
          </p:cNvPr>
          <p:cNvSpPr/>
          <p:nvPr userDrawn="1"/>
        </p:nvSpPr>
        <p:spPr>
          <a:xfrm>
            <a:off x="0" y="3814"/>
            <a:ext cx="12191999" cy="686174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F234B"/>
              </a:solidFill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A78B4A-7FA3-4C1B-9507-1A702ED7BEA9}"/>
              </a:ext>
            </a:extLst>
          </p:cNvPr>
          <p:cNvSpPr/>
          <p:nvPr userDrawn="1"/>
        </p:nvSpPr>
        <p:spPr>
          <a:xfrm>
            <a:off x="7453810" y="0"/>
            <a:ext cx="4739400" cy="6893827"/>
          </a:xfrm>
          <a:custGeom>
            <a:avLst/>
            <a:gdLst>
              <a:gd name="connsiteX0" fmla="*/ 2198191 w 4739400"/>
              <a:gd name="connsiteY0" fmla="*/ 0 h 6869376"/>
              <a:gd name="connsiteX1" fmla="*/ 2203995 w 4739400"/>
              <a:gd name="connsiteY1" fmla="*/ 0 h 6869376"/>
              <a:gd name="connsiteX2" fmla="*/ 4739400 w 4739400"/>
              <a:gd name="connsiteY2" fmla="*/ 0 h 6869376"/>
              <a:gd name="connsiteX3" fmla="*/ 4739400 w 4739400"/>
              <a:gd name="connsiteY3" fmla="*/ 6869376 h 6869376"/>
              <a:gd name="connsiteX4" fmla="*/ 0 w 4739400"/>
              <a:gd name="connsiteY4" fmla="*/ 6869376 h 6869376"/>
              <a:gd name="connsiteX5" fmla="*/ 2198191 w 4739400"/>
              <a:gd name="connsiteY5" fmla="*/ 0 h 686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39400" h="6869376">
                <a:moveTo>
                  <a:pt x="2198191" y="0"/>
                </a:moveTo>
                <a:lnTo>
                  <a:pt x="2203995" y="0"/>
                </a:lnTo>
                <a:lnTo>
                  <a:pt x="4739400" y="0"/>
                </a:lnTo>
                <a:lnTo>
                  <a:pt x="4739400" y="6869376"/>
                </a:lnTo>
                <a:lnTo>
                  <a:pt x="0" y="6869376"/>
                </a:lnTo>
                <a:lnTo>
                  <a:pt x="2198191" y="0"/>
                </a:lnTo>
                <a:close/>
              </a:path>
            </a:pathLst>
          </a:cu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7F11ED42-90CA-498F-9B16-4509668F83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081" y="287385"/>
            <a:ext cx="966704" cy="30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9FCD8E-1201-4255-815C-A8D2A179726F}"/>
              </a:ext>
            </a:extLst>
          </p:cNvPr>
          <p:cNvSpPr txBox="1"/>
          <p:nvPr userDrawn="1"/>
        </p:nvSpPr>
        <p:spPr>
          <a:xfrm>
            <a:off x="9499147" y="5049680"/>
            <a:ext cx="25968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FAST CAMPUS</a:t>
            </a: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ONLINE</a:t>
            </a:r>
          </a:p>
          <a:p>
            <a:pPr algn="r"/>
            <a:endParaRPr lang="en-US" altLang="ko-KR" sz="400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AWS &amp; Docker </a:t>
            </a:r>
            <a:r>
              <a:rPr lang="ko-KR" altLang="en-US" b="1" dirty="0" err="1">
                <a:solidFill>
                  <a:schemeClr val="bg1"/>
                </a:solidFill>
                <a:latin typeface="Gotham" panose="02000604030000020004" pitchFamily="50" charset="0"/>
              </a:rPr>
              <a:t>클라우드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 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서버 구축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강사</a:t>
            </a:r>
            <a:r>
              <a:rPr lang="en-US" altLang="ko-KR" b="1" dirty="0">
                <a:solidFill>
                  <a:srgbClr val="EF234B"/>
                </a:solidFill>
                <a:latin typeface="Gotham" panose="02000604030000020004" pitchFamily="50" charset="0"/>
              </a:rPr>
              <a:t>. 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배진호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77B6B-1A51-41A4-8E38-0348E9D3BE96}"/>
              </a:ext>
            </a:extLst>
          </p:cNvPr>
          <p:cNvCxnSpPr>
            <a:cxnSpLocks/>
          </p:cNvCxnSpPr>
          <p:nvPr userDrawn="1"/>
        </p:nvCxnSpPr>
        <p:spPr>
          <a:xfrm>
            <a:off x="11959124" y="5724258"/>
            <a:ext cx="0" cy="19147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A2456EDD-3E4D-418A-861C-5D496115E7CF}"/>
              </a:ext>
            </a:extLst>
          </p:cNvPr>
          <p:cNvSpPr/>
          <p:nvPr userDrawn="1"/>
        </p:nvSpPr>
        <p:spPr>
          <a:xfrm rot="10800000">
            <a:off x="7453810" y="-30"/>
            <a:ext cx="2333491" cy="6865592"/>
          </a:xfrm>
          <a:custGeom>
            <a:avLst/>
            <a:gdLst>
              <a:gd name="connsiteX0" fmla="*/ 136511 w 2333491"/>
              <a:gd name="connsiteY0" fmla="*/ 6865592 h 6865592"/>
              <a:gd name="connsiteX1" fmla="*/ 130707 w 2333491"/>
              <a:gd name="connsiteY1" fmla="*/ 6865592 h 6865592"/>
              <a:gd name="connsiteX2" fmla="*/ 0 w 2333491"/>
              <a:gd name="connsiteY2" fmla="*/ 6865592 h 6865592"/>
              <a:gd name="connsiteX3" fmla="*/ 2196980 w 2333491"/>
              <a:gd name="connsiteY3" fmla="*/ 0 h 6865592"/>
              <a:gd name="connsiteX4" fmla="*/ 2333491 w 2333491"/>
              <a:gd name="connsiteY4" fmla="*/ 0 h 6865592"/>
              <a:gd name="connsiteX5" fmla="*/ 136511 w 2333491"/>
              <a:gd name="connsiteY5" fmla="*/ 6865592 h 686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491" h="6865592">
                <a:moveTo>
                  <a:pt x="136511" y="6865592"/>
                </a:moveTo>
                <a:lnTo>
                  <a:pt x="130707" y="6865592"/>
                </a:lnTo>
                <a:lnTo>
                  <a:pt x="0" y="6865592"/>
                </a:lnTo>
                <a:lnTo>
                  <a:pt x="2196980" y="0"/>
                </a:lnTo>
                <a:lnTo>
                  <a:pt x="2333491" y="0"/>
                </a:lnTo>
                <a:lnTo>
                  <a:pt x="136511" y="6865592"/>
                </a:lnTo>
                <a:close/>
              </a:path>
            </a:pathLst>
          </a:custGeom>
          <a:solidFill>
            <a:srgbClr val="EF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9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FCBAF92C-8C26-46C2-B119-5D47772FF9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146" y="6322426"/>
            <a:ext cx="749715" cy="2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A4BA3-EBBF-4D8E-B62F-AFCD0F349BFE}"/>
              </a:ext>
            </a:extLst>
          </p:cNvPr>
          <p:cNvSpPr txBox="1"/>
          <p:nvPr userDrawn="1"/>
        </p:nvSpPr>
        <p:spPr>
          <a:xfrm>
            <a:off x="117747" y="5999214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FAST CAMPUS</a:t>
            </a:r>
          </a:p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ONLINE</a:t>
            </a:r>
          </a:p>
          <a:p>
            <a:endParaRPr lang="en-US" altLang="ko-KR" sz="500" dirty="0">
              <a:ln>
                <a:solidFill>
                  <a:schemeClr val="tx1">
                    <a:alpha val="0"/>
                  </a:schemeClr>
                </a:solidFill>
              </a:ln>
              <a:latin typeface="Gotham" panose="02000604030000020004" pitchFamily="50" charset="0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배진호 강사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424E9F-379A-44D1-AFBC-20AF7BAB4E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841027" y="144050"/>
            <a:ext cx="231668" cy="17801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8BC7D9-3937-44EF-8827-DE6777AC8710}"/>
              </a:ext>
            </a:extLst>
          </p:cNvPr>
          <p:cNvSpPr/>
          <p:nvPr userDrawn="1"/>
        </p:nvSpPr>
        <p:spPr>
          <a:xfrm>
            <a:off x="0" y="6673174"/>
            <a:ext cx="12192000" cy="1848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8FA6F-F5EC-4D5C-A5A3-581777BB0CD2}"/>
              </a:ext>
            </a:extLst>
          </p:cNvPr>
          <p:cNvSpPr txBox="1"/>
          <p:nvPr userDrawn="1"/>
        </p:nvSpPr>
        <p:spPr>
          <a:xfrm>
            <a:off x="4702830" y="6657796"/>
            <a:ext cx="27863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Copyright FASTCAMPUS Corp.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3906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8" r:id="rId3"/>
    <p:sldLayoutId id="214748365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5537D0-D4D2-4D27-86E5-EE65FC426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9E4240D-575E-4327-A1B5-FAF184D48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2E8AE38-C655-4AE6-99EF-2E1B960E64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1578733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747993" y="966897"/>
            <a:ext cx="3746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3200" b="1" dirty="0">
                <a:latin typeface="+mn-ea"/>
              </a:rPr>
              <a:t>이클립스의 깃 사용</a:t>
            </a:r>
            <a:endParaRPr kumimoji="1" lang="en-US" altLang="ko-KR" sz="3200" b="1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468106" y="1644088"/>
            <a:ext cx="1901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+mn-ea"/>
              </a:rPr>
              <a:t>Push </a:t>
            </a:r>
            <a:r>
              <a:rPr kumimoji="1" lang="ko-KR" altLang="en-US" sz="2400" b="1" dirty="0">
                <a:latin typeface="+mn-ea"/>
              </a:rPr>
              <a:t>완료</a:t>
            </a:r>
            <a:endParaRPr kumimoji="1" lang="en-US" altLang="ko-KR" sz="2400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1239A8-0D44-384E-94BA-67A19B7B0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1" y="2231518"/>
            <a:ext cx="8100697" cy="381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61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747993" y="966897"/>
            <a:ext cx="4249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3200" b="1" dirty="0">
                <a:latin typeface="+mn-ea"/>
              </a:rPr>
              <a:t>변경 된 소스 확인하기</a:t>
            </a:r>
            <a:endParaRPr kumimoji="1" lang="en-US" altLang="ko-KR" sz="3200" b="1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468106" y="1644088"/>
            <a:ext cx="1822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 err="1">
                <a:latin typeface="+mn-ea"/>
              </a:rPr>
              <a:t>BitBucket</a:t>
            </a:r>
            <a:r>
              <a:rPr kumimoji="1" lang="en-US" altLang="ko-KR" sz="2400" b="1" dirty="0">
                <a:latin typeface="+mn-ea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B284AC-2741-2843-9EA2-531AA7AD4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773" y="2105753"/>
            <a:ext cx="8038454" cy="397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18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747993" y="966897"/>
            <a:ext cx="4249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3200" b="1" dirty="0">
                <a:latin typeface="+mn-ea"/>
              </a:rPr>
              <a:t>변경 된 소스 확인하기</a:t>
            </a:r>
            <a:endParaRPr kumimoji="1" lang="en-US" altLang="ko-KR" sz="3200" b="1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468106" y="1644088"/>
            <a:ext cx="1822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 err="1">
                <a:latin typeface="+mn-ea"/>
              </a:rPr>
              <a:t>BitBucket</a:t>
            </a:r>
            <a:r>
              <a:rPr kumimoji="1" lang="en-US" altLang="ko-KR" sz="2400" b="1" dirty="0">
                <a:latin typeface="+mn-ea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45D8BF-9620-2447-8967-7942B7BCE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48" y="2105753"/>
            <a:ext cx="7898969" cy="413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37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747993" y="966897"/>
            <a:ext cx="4249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3200" b="1" dirty="0">
                <a:latin typeface="+mn-ea"/>
              </a:rPr>
              <a:t>변경 된 소스 확인하기</a:t>
            </a:r>
            <a:endParaRPr kumimoji="1" lang="en-US" altLang="ko-KR" sz="3200" b="1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468106" y="1644088"/>
            <a:ext cx="1822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 err="1">
                <a:latin typeface="+mn-ea"/>
              </a:rPr>
              <a:t>BitBucket</a:t>
            </a:r>
            <a:r>
              <a:rPr kumimoji="1" lang="en-US" altLang="ko-KR" sz="2400" b="1" dirty="0">
                <a:latin typeface="+mn-ea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45D8BF-9620-2447-8967-7942B7BCE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48" y="2105753"/>
            <a:ext cx="7898969" cy="413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63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4251334" y="867929"/>
            <a:ext cx="3243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3200" b="1" dirty="0" err="1">
                <a:latin typeface="+mn-ea"/>
              </a:rPr>
              <a:t>브랜치</a:t>
            </a:r>
            <a:r>
              <a:rPr kumimoji="1" lang="ko-KR" altLang="en-US" sz="3200" b="1" dirty="0">
                <a:latin typeface="+mn-ea"/>
              </a:rPr>
              <a:t> 생성하기</a:t>
            </a:r>
            <a:endParaRPr kumimoji="1" lang="en-US" altLang="ko-KR" sz="3200" b="1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468106" y="1644088"/>
            <a:ext cx="1822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 err="1">
                <a:latin typeface="+mn-ea"/>
              </a:rPr>
              <a:t>BitBucket</a:t>
            </a:r>
            <a:r>
              <a:rPr kumimoji="1" lang="en-US" altLang="ko-KR" sz="2400" b="1" dirty="0">
                <a:latin typeface="+mn-ea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AEC56B-EEE0-034F-A18D-D9267A839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934" y="2105753"/>
            <a:ext cx="8964119" cy="420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89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4251334" y="867929"/>
            <a:ext cx="3243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3200" b="1" dirty="0" err="1">
                <a:latin typeface="+mn-ea"/>
              </a:rPr>
              <a:t>브랜치</a:t>
            </a:r>
            <a:r>
              <a:rPr kumimoji="1" lang="ko-KR" altLang="en-US" sz="3200" b="1" dirty="0">
                <a:latin typeface="+mn-ea"/>
              </a:rPr>
              <a:t> 생성하기</a:t>
            </a:r>
            <a:endParaRPr kumimoji="1" lang="en-US" altLang="ko-KR" sz="3200" b="1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468106" y="1644088"/>
            <a:ext cx="1822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 err="1">
                <a:latin typeface="+mn-ea"/>
              </a:rPr>
              <a:t>BitBucket</a:t>
            </a:r>
            <a:r>
              <a:rPr kumimoji="1" lang="en-US" altLang="ko-KR" sz="2400" b="1" dirty="0">
                <a:latin typeface="+mn-ea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0FF021-6562-8B45-A2BA-7389564F7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06" y="2105753"/>
            <a:ext cx="8069451" cy="398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83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445792" y="845823"/>
            <a:ext cx="4660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3200" b="1" dirty="0">
                <a:latin typeface="+mn-ea"/>
              </a:rPr>
              <a:t>생성된 </a:t>
            </a:r>
            <a:r>
              <a:rPr kumimoji="1" lang="ko-KR" altLang="en-US" sz="3200" b="1" dirty="0" err="1">
                <a:latin typeface="+mn-ea"/>
              </a:rPr>
              <a:t>브랜치</a:t>
            </a:r>
            <a:r>
              <a:rPr kumimoji="1" lang="ko-KR" altLang="en-US" sz="3200" b="1" dirty="0">
                <a:latin typeface="+mn-ea"/>
              </a:rPr>
              <a:t> 연결 하기</a:t>
            </a:r>
            <a:endParaRPr kumimoji="1" lang="en-US" altLang="ko-KR" sz="3200" b="1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544324" y="1581397"/>
            <a:ext cx="82386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+mn-ea"/>
              </a:rPr>
              <a:t>이클립스</a:t>
            </a:r>
            <a:r>
              <a:rPr kumimoji="1" lang="en-US" altLang="ko-KR" b="1" dirty="0">
                <a:latin typeface="+mn-ea"/>
              </a:rPr>
              <a:t>[</a:t>
            </a:r>
            <a:r>
              <a:rPr kumimoji="1" lang="ko-KR" altLang="en-US" b="1" dirty="0">
                <a:latin typeface="+mn-ea"/>
              </a:rPr>
              <a:t>프로젝트 </a:t>
            </a:r>
            <a:r>
              <a:rPr kumimoji="1" lang="ko-KR" altLang="en-US" b="1" dirty="0" err="1">
                <a:latin typeface="+mn-ea"/>
              </a:rPr>
              <a:t>우클릭</a:t>
            </a:r>
            <a:r>
              <a:rPr kumimoji="1" lang="ko-KR" altLang="en-US" b="1" dirty="0">
                <a:latin typeface="+mn-ea"/>
              </a:rPr>
              <a:t> </a:t>
            </a:r>
            <a:r>
              <a:rPr kumimoji="1" lang="en-US" altLang="ko-KR" b="1" dirty="0">
                <a:latin typeface="+mn-ea"/>
              </a:rPr>
              <a:t>&gt;</a:t>
            </a:r>
            <a:r>
              <a:rPr kumimoji="1" lang="ko-KR" altLang="en-US" b="1" dirty="0">
                <a:latin typeface="+mn-ea"/>
              </a:rPr>
              <a:t> </a:t>
            </a:r>
            <a:r>
              <a:rPr kumimoji="1" lang="en-US" altLang="ko-KR" b="1" dirty="0">
                <a:latin typeface="+mn-ea"/>
              </a:rPr>
              <a:t>TEAM &gt; Remote &gt; Configure Fetch from Upstream</a:t>
            </a:r>
            <a:r>
              <a:rPr kumimoji="1" lang="en-US" altLang="ko-KR" sz="2400" b="1" dirty="0">
                <a:latin typeface="+mn-ea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D60497-CD99-6A49-A6A0-4AFCBDABC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45" y="2043062"/>
            <a:ext cx="7364945" cy="406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67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333532" y="927797"/>
            <a:ext cx="4660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3200" b="1" dirty="0">
                <a:latin typeface="+mn-ea"/>
              </a:rPr>
              <a:t>생성된 </a:t>
            </a:r>
            <a:r>
              <a:rPr kumimoji="1" lang="ko-KR" altLang="en-US" sz="3200" b="1" dirty="0" err="1">
                <a:latin typeface="+mn-ea"/>
              </a:rPr>
              <a:t>브랜치</a:t>
            </a:r>
            <a:r>
              <a:rPr kumimoji="1" lang="ko-KR" altLang="en-US" sz="3200" b="1" dirty="0">
                <a:latin typeface="+mn-ea"/>
              </a:rPr>
              <a:t> 연결 하기</a:t>
            </a:r>
            <a:endParaRPr kumimoji="1" lang="en-US" altLang="ko-KR" sz="3200" b="1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544324" y="1581397"/>
            <a:ext cx="82386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+mn-ea"/>
              </a:rPr>
              <a:t>이클립스</a:t>
            </a:r>
            <a:r>
              <a:rPr kumimoji="1" lang="en-US" altLang="ko-KR" b="1" dirty="0">
                <a:latin typeface="+mn-ea"/>
              </a:rPr>
              <a:t>[</a:t>
            </a:r>
            <a:r>
              <a:rPr kumimoji="1" lang="ko-KR" altLang="en-US" b="1" dirty="0">
                <a:latin typeface="+mn-ea"/>
              </a:rPr>
              <a:t>프로젝트 </a:t>
            </a:r>
            <a:r>
              <a:rPr kumimoji="1" lang="ko-KR" altLang="en-US" b="1" dirty="0" err="1">
                <a:latin typeface="+mn-ea"/>
              </a:rPr>
              <a:t>우클릭</a:t>
            </a:r>
            <a:r>
              <a:rPr kumimoji="1" lang="ko-KR" altLang="en-US" b="1" dirty="0">
                <a:latin typeface="+mn-ea"/>
              </a:rPr>
              <a:t> </a:t>
            </a:r>
            <a:r>
              <a:rPr kumimoji="1" lang="en-US" altLang="ko-KR" b="1" dirty="0">
                <a:latin typeface="+mn-ea"/>
              </a:rPr>
              <a:t>&gt;</a:t>
            </a:r>
            <a:r>
              <a:rPr kumimoji="1" lang="ko-KR" altLang="en-US" b="1" dirty="0">
                <a:latin typeface="+mn-ea"/>
              </a:rPr>
              <a:t> </a:t>
            </a:r>
            <a:r>
              <a:rPr kumimoji="1" lang="en-US" altLang="ko-KR" b="1" dirty="0">
                <a:latin typeface="+mn-ea"/>
              </a:rPr>
              <a:t>TEAM &gt; Remote &gt; Configure Fetch from Upstream</a:t>
            </a:r>
            <a:r>
              <a:rPr kumimoji="1" lang="en-US" altLang="ko-KR" sz="2400" b="1" dirty="0">
                <a:latin typeface="+mn-ea"/>
              </a:rPr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E4C1B4-8F50-CD40-8F73-023706DB4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516" y="2162076"/>
            <a:ext cx="6047689" cy="376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85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333532" y="927797"/>
            <a:ext cx="4660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3200" b="1" dirty="0">
                <a:latin typeface="+mn-ea"/>
              </a:rPr>
              <a:t>생성된 </a:t>
            </a:r>
            <a:r>
              <a:rPr kumimoji="1" lang="ko-KR" altLang="en-US" sz="3200" b="1" dirty="0" err="1">
                <a:latin typeface="+mn-ea"/>
              </a:rPr>
              <a:t>브랜치</a:t>
            </a:r>
            <a:r>
              <a:rPr kumimoji="1" lang="ko-KR" altLang="en-US" sz="3200" b="1" dirty="0">
                <a:latin typeface="+mn-ea"/>
              </a:rPr>
              <a:t> 연결 하기</a:t>
            </a:r>
            <a:endParaRPr kumimoji="1" lang="en-US" altLang="ko-KR" sz="3200" b="1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544324" y="1581397"/>
            <a:ext cx="82386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+mn-ea"/>
              </a:rPr>
              <a:t>이클립스</a:t>
            </a:r>
            <a:r>
              <a:rPr kumimoji="1" lang="en-US" altLang="ko-KR" b="1" dirty="0">
                <a:latin typeface="+mn-ea"/>
              </a:rPr>
              <a:t>[</a:t>
            </a:r>
            <a:r>
              <a:rPr kumimoji="1" lang="ko-KR" altLang="en-US" b="1" dirty="0">
                <a:latin typeface="+mn-ea"/>
              </a:rPr>
              <a:t>프로젝트 </a:t>
            </a:r>
            <a:r>
              <a:rPr kumimoji="1" lang="ko-KR" altLang="en-US" b="1" dirty="0" err="1">
                <a:latin typeface="+mn-ea"/>
              </a:rPr>
              <a:t>우클릭</a:t>
            </a:r>
            <a:r>
              <a:rPr kumimoji="1" lang="ko-KR" altLang="en-US" b="1" dirty="0">
                <a:latin typeface="+mn-ea"/>
              </a:rPr>
              <a:t> </a:t>
            </a:r>
            <a:r>
              <a:rPr kumimoji="1" lang="en-US" altLang="ko-KR" b="1" dirty="0">
                <a:latin typeface="+mn-ea"/>
              </a:rPr>
              <a:t>&gt;</a:t>
            </a:r>
            <a:r>
              <a:rPr kumimoji="1" lang="ko-KR" altLang="en-US" b="1" dirty="0">
                <a:latin typeface="+mn-ea"/>
              </a:rPr>
              <a:t> </a:t>
            </a:r>
            <a:r>
              <a:rPr kumimoji="1" lang="en-US" altLang="ko-KR" b="1" dirty="0">
                <a:latin typeface="+mn-ea"/>
              </a:rPr>
              <a:t>TEAM &gt; Remote &gt; Configure Fetch from Upstream</a:t>
            </a:r>
            <a:r>
              <a:rPr kumimoji="1" lang="en-US" altLang="ko-KR" sz="2400" b="1" dirty="0">
                <a:latin typeface="+mn-ea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2B9480-8526-4746-8127-4D6B9D7B4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42" y="2111887"/>
            <a:ext cx="3347678" cy="404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80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333532" y="927797"/>
            <a:ext cx="4660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3200" b="1" dirty="0">
                <a:latin typeface="+mn-ea"/>
              </a:rPr>
              <a:t>생성된 </a:t>
            </a:r>
            <a:r>
              <a:rPr kumimoji="1" lang="ko-KR" altLang="en-US" sz="3200" b="1" dirty="0" err="1">
                <a:latin typeface="+mn-ea"/>
              </a:rPr>
              <a:t>브랜치</a:t>
            </a:r>
            <a:r>
              <a:rPr kumimoji="1" lang="ko-KR" altLang="en-US" sz="3200" b="1" dirty="0">
                <a:latin typeface="+mn-ea"/>
              </a:rPr>
              <a:t> 연결 하기</a:t>
            </a:r>
            <a:endParaRPr kumimoji="1" lang="en-US" altLang="ko-KR" sz="3200" b="1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544324" y="1581397"/>
            <a:ext cx="8187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+mn-ea"/>
              </a:rPr>
              <a:t>이클립스</a:t>
            </a:r>
            <a:r>
              <a:rPr kumimoji="1" lang="en-US" altLang="ko-KR" b="1" dirty="0">
                <a:latin typeface="+mn-ea"/>
              </a:rPr>
              <a:t>[</a:t>
            </a:r>
            <a:r>
              <a:rPr kumimoji="1" lang="ko-KR" altLang="en-US" b="1" dirty="0">
                <a:latin typeface="+mn-ea"/>
              </a:rPr>
              <a:t>프로젝트 </a:t>
            </a:r>
            <a:r>
              <a:rPr kumimoji="1" lang="ko-KR" altLang="en-US" b="1" dirty="0" err="1">
                <a:latin typeface="+mn-ea"/>
              </a:rPr>
              <a:t>우클릭</a:t>
            </a:r>
            <a:r>
              <a:rPr kumimoji="1" lang="ko-KR" altLang="en-US" b="1" dirty="0">
                <a:latin typeface="+mn-ea"/>
              </a:rPr>
              <a:t> </a:t>
            </a:r>
            <a:r>
              <a:rPr kumimoji="1" lang="en-US" altLang="ko-KR" b="1" dirty="0">
                <a:latin typeface="+mn-ea"/>
              </a:rPr>
              <a:t>&gt;</a:t>
            </a:r>
            <a:r>
              <a:rPr kumimoji="1" lang="ko-KR" altLang="en-US" b="1" dirty="0">
                <a:latin typeface="+mn-ea"/>
              </a:rPr>
              <a:t> </a:t>
            </a:r>
            <a:r>
              <a:rPr kumimoji="1" lang="en-US" altLang="ko-KR" b="1" dirty="0">
                <a:latin typeface="+mn-ea"/>
              </a:rPr>
              <a:t>TEAM &gt; Remote &gt; Configure push from Upstream</a:t>
            </a:r>
            <a:r>
              <a:rPr kumimoji="1" lang="en-US" altLang="ko-KR" sz="2400" b="1" dirty="0">
                <a:latin typeface="+mn-ea"/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62F776-F979-C04B-8722-A2838BF07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18" y="2043062"/>
            <a:ext cx="7021286" cy="38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13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B6CDB-857A-457A-B413-F5B7C545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32E13-9C12-4BC2-B7D3-E4AF6CA12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208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333532" y="927797"/>
            <a:ext cx="4660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3200" b="1" dirty="0">
                <a:latin typeface="+mn-ea"/>
              </a:rPr>
              <a:t>생성된 </a:t>
            </a:r>
            <a:r>
              <a:rPr kumimoji="1" lang="ko-KR" altLang="en-US" sz="3200" b="1" dirty="0" err="1">
                <a:latin typeface="+mn-ea"/>
              </a:rPr>
              <a:t>브랜치</a:t>
            </a:r>
            <a:r>
              <a:rPr kumimoji="1" lang="ko-KR" altLang="en-US" sz="3200" b="1" dirty="0">
                <a:latin typeface="+mn-ea"/>
              </a:rPr>
              <a:t> 연결 하기</a:t>
            </a:r>
            <a:endParaRPr kumimoji="1" lang="en-US" altLang="ko-KR" sz="3200" b="1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544324" y="1581397"/>
            <a:ext cx="8187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+mn-ea"/>
              </a:rPr>
              <a:t>이클립스</a:t>
            </a:r>
            <a:r>
              <a:rPr kumimoji="1" lang="en-US" altLang="ko-KR" b="1" dirty="0">
                <a:latin typeface="+mn-ea"/>
              </a:rPr>
              <a:t>[</a:t>
            </a:r>
            <a:r>
              <a:rPr kumimoji="1" lang="ko-KR" altLang="en-US" b="1" dirty="0">
                <a:latin typeface="+mn-ea"/>
              </a:rPr>
              <a:t>프로젝트 </a:t>
            </a:r>
            <a:r>
              <a:rPr kumimoji="1" lang="ko-KR" altLang="en-US" b="1" dirty="0" err="1">
                <a:latin typeface="+mn-ea"/>
              </a:rPr>
              <a:t>우클릭</a:t>
            </a:r>
            <a:r>
              <a:rPr kumimoji="1" lang="ko-KR" altLang="en-US" b="1" dirty="0">
                <a:latin typeface="+mn-ea"/>
              </a:rPr>
              <a:t> </a:t>
            </a:r>
            <a:r>
              <a:rPr kumimoji="1" lang="en-US" altLang="ko-KR" b="1" dirty="0">
                <a:latin typeface="+mn-ea"/>
              </a:rPr>
              <a:t>&gt;</a:t>
            </a:r>
            <a:r>
              <a:rPr kumimoji="1" lang="ko-KR" altLang="en-US" b="1" dirty="0">
                <a:latin typeface="+mn-ea"/>
              </a:rPr>
              <a:t> </a:t>
            </a:r>
            <a:r>
              <a:rPr kumimoji="1" lang="en-US" altLang="ko-KR" b="1" dirty="0">
                <a:latin typeface="+mn-ea"/>
              </a:rPr>
              <a:t>TEAM &gt; Remote &gt; Configure push from Upstream</a:t>
            </a:r>
            <a:r>
              <a:rPr kumimoji="1" lang="en-US" altLang="ko-KR" sz="2400" b="1" dirty="0">
                <a:latin typeface="+mn-ea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638BDA-1F07-5945-BE10-35F4DC01B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0" y="2043062"/>
            <a:ext cx="6988629" cy="385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37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333532" y="927797"/>
            <a:ext cx="4660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3200" b="1" dirty="0">
                <a:latin typeface="+mn-ea"/>
              </a:rPr>
              <a:t>생성된 </a:t>
            </a:r>
            <a:r>
              <a:rPr kumimoji="1" lang="ko-KR" altLang="en-US" sz="3200" b="1" dirty="0" err="1">
                <a:latin typeface="+mn-ea"/>
              </a:rPr>
              <a:t>브랜치</a:t>
            </a:r>
            <a:r>
              <a:rPr kumimoji="1" lang="ko-KR" altLang="en-US" sz="3200" b="1" dirty="0">
                <a:latin typeface="+mn-ea"/>
              </a:rPr>
              <a:t> 연결 하기</a:t>
            </a:r>
            <a:endParaRPr kumimoji="1" lang="en-US" altLang="ko-KR" sz="3200" b="1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544324" y="158139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+mn-ea"/>
              </a:rPr>
              <a:t>이클립스</a:t>
            </a:r>
            <a:endParaRPr kumimoji="1" lang="en-US" altLang="ko-KR" sz="24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E7FF07-E818-7D41-A668-C1DA2E815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190" y="2120838"/>
            <a:ext cx="6883729" cy="38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0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333532" y="927797"/>
            <a:ext cx="4660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3200" b="1" dirty="0">
                <a:latin typeface="+mn-ea"/>
              </a:rPr>
              <a:t>생성된 </a:t>
            </a:r>
            <a:r>
              <a:rPr kumimoji="1" lang="ko-KR" altLang="en-US" sz="3200" b="1" dirty="0" err="1">
                <a:latin typeface="+mn-ea"/>
              </a:rPr>
              <a:t>브랜치</a:t>
            </a:r>
            <a:r>
              <a:rPr kumimoji="1" lang="ko-KR" altLang="en-US" sz="3200" b="1" dirty="0">
                <a:latin typeface="+mn-ea"/>
              </a:rPr>
              <a:t> 연결 하기</a:t>
            </a:r>
            <a:endParaRPr kumimoji="1" lang="en-US" altLang="ko-KR" sz="3200" b="1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544324" y="158139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+mn-ea"/>
              </a:rPr>
              <a:t>이클립스</a:t>
            </a:r>
            <a:endParaRPr kumimoji="1" lang="en-US" altLang="ko-KR" sz="2400" b="1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A8FDEC3-8313-AB45-82CB-EFC3B08FF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62" y="2117165"/>
            <a:ext cx="7389711" cy="410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72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333532" y="927797"/>
            <a:ext cx="4660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3200" b="1" dirty="0">
                <a:latin typeface="+mn-ea"/>
              </a:rPr>
              <a:t>생성된 </a:t>
            </a:r>
            <a:r>
              <a:rPr kumimoji="1" lang="ko-KR" altLang="en-US" sz="3200" b="1" dirty="0" err="1">
                <a:latin typeface="+mn-ea"/>
              </a:rPr>
              <a:t>브랜치</a:t>
            </a:r>
            <a:r>
              <a:rPr kumimoji="1" lang="ko-KR" altLang="en-US" sz="3200" b="1" dirty="0">
                <a:latin typeface="+mn-ea"/>
              </a:rPr>
              <a:t> 연결 하기</a:t>
            </a:r>
            <a:endParaRPr kumimoji="1" lang="en-US" altLang="ko-KR" sz="3200" b="1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544324" y="1581397"/>
            <a:ext cx="1745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 err="1">
                <a:latin typeface="+mn-ea"/>
              </a:rPr>
              <a:t>bitBucket</a:t>
            </a:r>
            <a:endParaRPr kumimoji="1" lang="en-US" altLang="ko-KR" sz="24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406FEE-9085-7C44-BE84-FA6E38125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46" y="2123112"/>
            <a:ext cx="7845631" cy="380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71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420578" y="998601"/>
            <a:ext cx="25687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3200" b="1" dirty="0">
                <a:latin typeface="+mn-ea"/>
              </a:rPr>
              <a:t>PULL requests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544324" y="1581397"/>
            <a:ext cx="1745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 err="1">
                <a:latin typeface="+mn-ea"/>
              </a:rPr>
              <a:t>bitBucket</a:t>
            </a:r>
            <a:endParaRPr kumimoji="1" lang="en-US" altLang="ko-KR" sz="2400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C8EF3A-98CF-EE40-8F04-C328CD088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3" y="2043062"/>
            <a:ext cx="9365673" cy="407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17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420578" y="998601"/>
            <a:ext cx="25687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3200" b="1" dirty="0">
                <a:latin typeface="+mn-ea"/>
              </a:rPr>
              <a:t>PULL requests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544324" y="1581397"/>
            <a:ext cx="1745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 err="1">
                <a:latin typeface="+mn-ea"/>
              </a:rPr>
              <a:t>bitBucket</a:t>
            </a:r>
            <a:endParaRPr kumimoji="1" lang="en-US" altLang="ko-KR" sz="24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32EF2C-95F4-1147-B818-EA243C8B3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347" y="2043062"/>
            <a:ext cx="8391896" cy="425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65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420578" y="998601"/>
            <a:ext cx="25687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3200" b="1" dirty="0">
                <a:latin typeface="+mn-ea"/>
              </a:rPr>
              <a:t>PULL requests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544324" y="1581397"/>
            <a:ext cx="1745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 err="1">
                <a:latin typeface="+mn-ea"/>
              </a:rPr>
              <a:t>bitBucket</a:t>
            </a:r>
            <a:endParaRPr kumimoji="1" lang="en-US" altLang="ko-KR" sz="2400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6D936E-B031-E24A-803D-924349B81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41" y="2043062"/>
            <a:ext cx="7800136" cy="396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47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420578" y="998601"/>
            <a:ext cx="25687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3200" b="1" dirty="0">
                <a:latin typeface="+mn-ea"/>
              </a:rPr>
              <a:t>PULL requests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544324" y="1581397"/>
            <a:ext cx="1745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 err="1">
                <a:latin typeface="+mn-ea"/>
              </a:rPr>
              <a:t>bitBucket</a:t>
            </a:r>
            <a:endParaRPr kumimoji="1" lang="en-US" altLang="ko-KR" sz="24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19E0D5-EF16-F545-9C63-289F2E2F8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00" y="2043062"/>
            <a:ext cx="8006533" cy="405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99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420578" y="998601"/>
            <a:ext cx="25687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3200" b="1" dirty="0">
                <a:latin typeface="+mn-ea"/>
              </a:rPr>
              <a:t>PULL requests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544324" y="1581397"/>
            <a:ext cx="1745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 err="1">
                <a:latin typeface="+mn-ea"/>
              </a:rPr>
              <a:t>bitBucket</a:t>
            </a:r>
            <a:endParaRPr kumimoji="1" lang="en-US" altLang="ko-KR" sz="2400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1C6E62-CC6B-DF46-B469-BE7F92CA0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47" y="2043062"/>
            <a:ext cx="8071895" cy="41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47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420578" y="998601"/>
            <a:ext cx="25687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3200" b="1" dirty="0">
                <a:latin typeface="+mn-ea"/>
              </a:rPr>
              <a:t>PULL requests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544324" y="1581397"/>
            <a:ext cx="1745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 err="1">
                <a:latin typeface="+mn-ea"/>
              </a:rPr>
              <a:t>bitBucket</a:t>
            </a:r>
            <a:endParaRPr kumimoji="1" lang="en-US" altLang="ko-KR" sz="2400" b="1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FE7CDD-48A1-704B-8FD8-9B2570C76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001" y="2043062"/>
            <a:ext cx="8771422" cy="400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9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4911119" y="1163854"/>
            <a:ext cx="19191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3200" b="1" dirty="0"/>
              <a:t>깃 명령어</a:t>
            </a:r>
            <a:endParaRPr kumimoji="1" lang="en-US" altLang="ko-KR" sz="32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B1E789-53FF-D744-A98C-FBB0A558AF3D}"/>
              </a:ext>
            </a:extLst>
          </p:cNvPr>
          <p:cNvSpPr/>
          <p:nvPr/>
        </p:nvSpPr>
        <p:spPr>
          <a:xfrm>
            <a:off x="2367008" y="2032885"/>
            <a:ext cx="1011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+mn-ea"/>
              </a:rPr>
              <a:t>pull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30D61D-5ABB-A343-B3E6-E0BB12266F8A}"/>
              </a:ext>
            </a:extLst>
          </p:cNvPr>
          <p:cNvSpPr/>
          <p:nvPr/>
        </p:nvSpPr>
        <p:spPr>
          <a:xfrm>
            <a:off x="2367007" y="2862042"/>
            <a:ext cx="10134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+mn-ea"/>
              </a:rPr>
              <a:t>add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B68E4F-2FCF-E145-ACF7-5C29BAED2550}"/>
              </a:ext>
            </a:extLst>
          </p:cNvPr>
          <p:cNvSpPr/>
          <p:nvPr/>
        </p:nvSpPr>
        <p:spPr>
          <a:xfrm>
            <a:off x="2367006" y="3691199"/>
            <a:ext cx="1505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+mn-ea"/>
              </a:rPr>
              <a:t>commit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DCEAD1-90DA-AF4B-9F8E-F7C5D7D22C22}"/>
              </a:ext>
            </a:extLst>
          </p:cNvPr>
          <p:cNvSpPr/>
          <p:nvPr/>
        </p:nvSpPr>
        <p:spPr>
          <a:xfrm>
            <a:off x="2367006" y="4520356"/>
            <a:ext cx="1148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+mn-ea"/>
              </a:rPr>
              <a:t>Push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6FFEE5-B839-864C-AA7D-2D77CAE1D6EF}"/>
              </a:ext>
            </a:extLst>
          </p:cNvPr>
          <p:cNvSpPr/>
          <p:nvPr/>
        </p:nvSpPr>
        <p:spPr>
          <a:xfrm>
            <a:off x="2367006" y="2426799"/>
            <a:ext cx="8002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dirty="0">
                <a:latin typeface="+mn-ea"/>
              </a:rPr>
              <a:t> - </a:t>
            </a:r>
            <a:r>
              <a:rPr kumimoji="1" lang="ko-KR" altLang="en-US" sz="2400" dirty="0">
                <a:latin typeface="+mn-ea"/>
              </a:rPr>
              <a:t>가져 오기 </a:t>
            </a:r>
            <a:r>
              <a:rPr kumimoji="1" lang="en-US" altLang="ko-KR" sz="2400" dirty="0">
                <a:latin typeface="+mn-ea"/>
              </a:rPr>
              <a:t>(</a:t>
            </a:r>
            <a:r>
              <a:rPr kumimoji="1" lang="ko-KR" altLang="en-US" sz="2400" dirty="0">
                <a:latin typeface="+mn-ea"/>
              </a:rPr>
              <a:t>서버 소스 저장소의 소스를 로컬에 가져온다</a:t>
            </a:r>
            <a:r>
              <a:rPr kumimoji="1" lang="en-US" altLang="ko-KR" sz="2400" dirty="0">
                <a:latin typeface="+mn-ea"/>
              </a:rPr>
              <a:t>.)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C32107-18AD-5F48-88AF-039C64945F0E}"/>
              </a:ext>
            </a:extLst>
          </p:cNvPr>
          <p:cNvSpPr/>
          <p:nvPr/>
        </p:nvSpPr>
        <p:spPr>
          <a:xfrm>
            <a:off x="2367006" y="3229534"/>
            <a:ext cx="8270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dirty="0">
                <a:latin typeface="+mn-ea"/>
              </a:rPr>
              <a:t> - </a:t>
            </a:r>
            <a:r>
              <a:rPr kumimoji="1" lang="ko-KR" altLang="en-US" sz="2400" dirty="0">
                <a:latin typeface="+mn-ea"/>
              </a:rPr>
              <a:t>추가</a:t>
            </a:r>
            <a:r>
              <a:rPr kumimoji="1" lang="en-US" altLang="ko-KR" sz="2400" dirty="0">
                <a:latin typeface="+mn-ea"/>
              </a:rPr>
              <a:t>,</a:t>
            </a:r>
            <a:r>
              <a:rPr kumimoji="1" lang="ko-KR" altLang="en-US" sz="2400" dirty="0">
                <a:latin typeface="+mn-ea"/>
              </a:rPr>
              <a:t> 로컬 소스 저장소에 해당 파일이 생성 된 것을 알린다</a:t>
            </a:r>
            <a:r>
              <a:rPr kumimoji="1" lang="en-US" altLang="ko-KR" sz="2400" dirty="0">
                <a:latin typeface="+mn-ea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45D817-E0DC-DC40-BFA3-0F9D81CA0770}"/>
              </a:ext>
            </a:extLst>
          </p:cNvPr>
          <p:cNvSpPr/>
          <p:nvPr/>
        </p:nvSpPr>
        <p:spPr>
          <a:xfrm>
            <a:off x="2367006" y="4105778"/>
            <a:ext cx="6508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dirty="0">
                <a:latin typeface="+mn-ea"/>
              </a:rPr>
              <a:t> -  </a:t>
            </a:r>
            <a:r>
              <a:rPr kumimoji="1" lang="ko-KR" altLang="en-US" sz="2400" dirty="0">
                <a:latin typeface="+mn-ea"/>
              </a:rPr>
              <a:t>로컬 소스 저장소에 파일의 수정 사항을 기록</a:t>
            </a:r>
            <a:endParaRPr kumimoji="1" lang="en-US" altLang="ko-KR" sz="2400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70830C-CA34-9145-96B6-BA44D06D431F}"/>
              </a:ext>
            </a:extLst>
          </p:cNvPr>
          <p:cNvSpPr/>
          <p:nvPr/>
        </p:nvSpPr>
        <p:spPr>
          <a:xfrm>
            <a:off x="2367006" y="4908662"/>
            <a:ext cx="6439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dirty="0">
                <a:latin typeface="+mn-ea"/>
              </a:rPr>
              <a:t> -</a:t>
            </a:r>
            <a:r>
              <a:rPr kumimoji="1" lang="ko-KR" altLang="en-US" sz="2400" dirty="0">
                <a:latin typeface="+mn-ea"/>
              </a:rPr>
              <a:t> 서버의 소스 저장소에 기록된 내용들을 전송</a:t>
            </a:r>
            <a:r>
              <a:rPr kumimoji="1" lang="en-US" altLang="ko-KR" sz="2400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3760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747993" y="966897"/>
            <a:ext cx="3746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3200" b="1" dirty="0">
                <a:latin typeface="+mn-ea"/>
              </a:rPr>
              <a:t>이클립스의 깃 사용</a:t>
            </a:r>
            <a:endParaRPr kumimoji="1" lang="en-US" altLang="ko-KR" sz="32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B90843-112C-5A4C-814A-8721EBA90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85" y="2105753"/>
            <a:ext cx="5038352" cy="389984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468106" y="1644088"/>
            <a:ext cx="55862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+mn-ea"/>
              </a:rPr>
              <a:t>Pull</a:t>
            </a:r>
            <a:r>
              <a:rPr kumimoji="1" lang="ko-KR" altLang="en-US" sz="2400" b="1" dirty="0">
                <a:latin typeface="+mn-ea"/>
              </a:rPr>
              <a:t> </a:t>
            </a:r>
            <a:r>
              <a:rPr kumimoji="1" lang="en-US" altLang="ko-KR" sz="2400" b="1" dirty="0">
                <a:latin typeface="+mn-ea"/>
              </a:rPr>
              <a:t>[</a:t>
            </a:r>
            <a:r>
              <a:rPr kumimoji="1" lang="ko-KR" altLang="en-US" sz="2400" b="1" dirty="0">
                <a:latin typeface="+mn-ea"/>
              </a:rPr>
              <a:t>프로젝트 </a:t>
            </a:r>
            <a:r>
              <a:rPr kumimoji="1" lang="ko-KR" altLang="en-US" sz="2400" b="1" dirty="0" err="1">
                <a:latin typeface="+mn-ea"/>
              </a:rPr>
              <a:t>우클릭</a:t>
            </a:r>
            <a:r>
              <a:rPr kumimoji="1" lang="ko-KR" altLang="en-US" sz="2400" b="1" dirty="0">
                <a:latin typeface="+mn-ea"/>
              </a:rPr>
              <a:t> </a:t>
            </a:r>
            <a:r>
              <a:rPr kumimoji="1" lang="en-US" altLang="ko-KR" sz="2400" b="1" dirty="0">
                <a:latin typeface="+mn-ea"/>
              </a:rPr>
              <a:t>&gt;</a:t>
            </a:r>
            <a:r>
              <a:rPr kumimoji="1" lang="ko-KR" altLang="en-US" sz="2400" b="1" dirty="0">
                <a:latin typeface="+mn-ea"/>
              </a:rPr>
              <a:t> </a:t>
            </a:r>
            <a:r>
              <a:rPr kumimoji="1" lang="en-US" altLang="ko-KR" sz="2400" b="1" dirty="0">
                <a:latin typeface="+mn-ea"/>
              </a:rPr>
              <a:t>TEAM &gt;  PULL]</a:t>
            </a:r>
          </a:p>
        </p:txBody>
      </p:sp>
    </p:spTree>
    <p:extLst>
      <p:ext uri="{BB962C8B-B14F-4D97-AF65-F5344CB8AC3E}">
        <p14:creationId xmlns:p14="http://schemas.microsoft.com/office/powerpoint/2010/main" val="420948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747993" y="966897"/>
            <a:ext cx="3746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3200" b="1" dirty="0">
                <a:latin typeface="+mn-ea"/>
              </a:rPr>
              <a:t>이클립스의 깃 사용</a:t>
            </a:r>
            <a:endParaRPr kumimoji="1" lang="en-US" altLang="ko-KR" sz="32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B90843-112C-5A4C-814A-8721EBA90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85" y="2105753"/>
            <a:ext cx="5038352" cy="389984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468106" y="1644088"/>
            <a:ext cx="6996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+mn-ea"/>
              </a:rPr>
              <a:t>Add to Index [</a:t>
            </a:r>
            <a:r>
              <a:rPr kumimoji="1" lang="ko-KR" altLang="en-US" sz="2400" b="1" dirty="0">
                <a:latin typeface="+mn-ea"/>
              </a:rPr>
              <a:t>파일 </a:t>
            </a:r>
            <a:r>
              <a:rPr kumimoji="1" lang="ko-KR" altLang="en-US" sz="2400" b="1" dirty="0" err="1">
                <a:latin typeface="+mn-ea"/>
              </a:rPr>
              <a:t>우클릭</a:t>
            </a:r>
            <a:r>
              <a:rPr kumimoji="1" lang="ko-KR" altLang="en-US" sz="2400" b="1" dirty="0">
                <a:latin typeface="+mn-ea"/>
              </a:rPr>
              <a:t> </a:t>
            </a:r>
            <a:r>
              <a:rPr kumimoji="1" lang="en-US" altLang="ko-KR" sz="2400" b="1" dirty="0">
                <a:latin typeface="+mn-ea"/>
              </a:rPr>
              <a:t>&gt;</a:t>
            </a:r>
            <a:r>
              <a:rPr kumimoji="1" lang="ko-KR" altLang="en-US" sz="2400" b="1" dirty="0">
                <a:latin typeface="+mn-ea"/>
              </a:rPr>
              <a:t> </a:t>
            </a:r>
            <a:r>
              <a:rPr kumimoji="1" lang="en-US" altLang="ko-KR" sz="2400" b="1" dirty="0">
                <a:latin typeface="+mn-ea"/>
              </a:rPr>
              <a:t>Team &gt; Add to Index]</a:t>
            </a:r>
          </a:p>
        </p:txBody>
      </p:sp>
    </p:spTree>
    <p:extLst>
      <p:ext uri="{BB962C8B-B14F-4D97-AF65-F5344CB8AC3E}">
        <p14:creationId xmlns:p14="http://schemas.microsoft.com/office/powerpoint/2010/main" val="1203598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747993" y="966897"/>
            <a:ext cx="3746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3200" b="1" dirty="0">
                <a:latin typeface="+mn-ea"/>
              </a:rPr>
              <a:t>이클립스의 깃 사용</a:t>
            </a:r>
            <a:endParaRPr kumimoji="1" lang="en-US" altLang="ko-KR" sz="32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B90843-112C-5A4C-814A-8721EBA90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85" y="2105753"/>
            <a:ext cx="5038352" cy="389984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468106" y="1644088"/>
            <a:ext cx="57286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+mn-ea"/>
              </a:rPr>
              <a:t>Commit [</a:t>
            </a:r>
            <a:r>
              <a:rPr kumimoji="1" lang="ko-KR" altLang="en-US" sz="2400" b="1" dirty="0">
                <a:latin typeface="+mn-ea"/>
              </a:rPr>
              <a:t>파일 </a:t>
            </a:r>
            <a:r>
              <a:rPr kumimoji="1" lang="ko-KR" altLang="en-US" sz="2400" b="1" dirty="0" err="1">
                <a:latin typeface="+mn-ea"/>
              </a:rPr>
              <a:t>우클릭</a:t>
            </a:r>
            <a:r>
              <a:rPr kumimoji="1" lang="ko-KR" altLang="en-US" sz="2400" b="1" dirty="0">
                <a:latin typeface="+mn-ea"/>
              </a:rPr>
              <a:t> </a:t>
            </a:r>
            <a:r>
              <a:rPr kumimoji="1" lang="en-US" altLang="ko-KR" sz="2400" b="1" dirty="0">
                <a:latin typeface="+mn-ea"/>
              </a:rPr>
              <a:t>&gt;</a:t>
            </a:r>
            <a:r>
              <a:rPr kumimoji="1" lang="ko-KR" altLang="en-US" sz="2400" b="1" dirty="0">
                <a:latin typeface="+mn-ea"/>
              </a:rPr>
              <a:t> </a:t>
            </a:r>
            <a:r>
              <a:rPr kumimoji="1" lang="en-US" altLang="ko-KR" sz="2400" b="1" dirty="0">
                <a:latin typeface="+mn-ea"/>
              </a:rPr>
              <a:t>Team &gt; commit]</a:t>
            </a:r>
          </a:p>
        </p:txBody>
      </p:sp>
    </p:spTree>
    <p:extLst>
      <p:ext uri="{BB962C8B-B14F-4D97-AF65-F5344CB8AC3E}">
        <p14:creationId xmlns:p14="http://schemas.microsoft.com/office/powerpoint/2010/main" val="4257650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747993" y="966897"/>
            <a:ext cx="3746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3200" b="1" dirty="0">
                <a:latin typeface="+mn-ea"/>
              </a:rPr>
              <a:t>이클립스의 깃 사용</a:t>
            </a:r>
            <a:endParaRPr kumimoji="1" lang="en-US" altLang="ko-KR" sz="32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B90843-112C-5A4C-814A-8721EBA90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85" y="2105753"/>
            <a:ext cx="5038352" cy="389984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468106" y="1644088"/>
            <a:ext cx="7452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+mn-ea"/>
              </a:rPr>
              <a:t>push [</a:t>
            </a:r>
            <a:r>
              <a:rPr kumimoji="1" lang="ko-KR" altLang="en-US" sz="2400" b="1" dirty="0">
                <a:latin typeface="+mn-ea"/>
              </a:rPr>
              <a:t>프로젝트 </a:t>
            </a:r>
            <a:r>
              <a:rPr kumimoji="1" lang="ko-KR" altLang="en-US" sz="2400" b="1" dirty="0" err="1">
                <a:latin typeface="+mn-ea"/>
              </a:rPr>
              <a:t>우클릭</a:t>
            </a:r>
            <a:r>
              <a:rPr kumimoji="1" lang="ko-KR" altLang="en-US" sz="2400" b="1" dirty="0">
                <a:latin typeface="+mn-ea"/>
              </a:rPr>
              <a:t> </a:t>
            </a:r>
            <a:r>
              <a:rPr kumimoji="1" lang="en-US" altLang="ko-KR" sz="2400" b="1" dirty="0">
                <a:latin typeface="+mn-ea"/>
              </a:rPr>
              <a:t>&gt;</a:t>
            </a:r>
            <a:r>
              <a:rPr kumimoji="1" lang="ko-KR" altLang="en-US" sz="2400" b="1" dirty="0">
                <a:latin typeface="+mn-ea"/>
              </a:rPr>
              <a:t> </a:t>
            </a:r>
            <a:r>
              <a:rPr kumimoji="1" lang="en-US" altLang="ko-KR" sz="2400" b="1" dirty="0">
                <a:latin typeface="+mn-ea"/>
              </a:rPr>
              <a:t>Team &gt; push brunch master]</a:t>
            </a:r>
          </a:p>
        </p:txBody>
      </p:sp>
    </p:spTree>
    <p:extLst>
      <p:ext uri="{BB962C8B-B14F-4D97-AF65-F5344CB8AC3E}">
        <p14:creationId xmlns:p14="http://schemas.microsoft.com/office/powerpoint/2010/main" val="80073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747993" y="966897"/>
            <a:ext cx="3746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3200" b="1" dirty="0">
                <a:latin typeface="+mn-ea"/>
              </a:rPr>
              <a:t>이클립스의 깃 사용</a:t>
            </a:r>
            <a:endParaRPr kumimoji="1" lang="en-US" altLang="ko-KR" sz="3200" b="1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468106" y="1644088"/>
            <a:ext cx="5386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 err="1">
                <a:latin typeface="+mn-ea"/>
              </a:rPr>
              <a:t>Syncronize</a:t>
            </a:r>
            <a:r>
              <a:rPr kumimoji="1" lang="en-US" altLang="ko-KR" sz="2400" b="1" dirty="0">
                <a:latin typeface="+mn-ea"/>
              </a:rPr>
              <a:t> workspace </a:t>
            </a:r>
            <a:r>
              <a:rPr kumimoji="1" lang="ko-KR" altLang="en-US" sz="2400" b="1" dirty="0">
                <a:latin typeface="+mn-ea"/>
              </a:rPr>
              <a:t>기능 이용하기</a:t>
            </a:r>
            <a:endParaRPr kumimoji="1" lang="en-US" altLang="ko-KR" sz="2400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F78E98-DB33-5547-8665-D83D8C0FA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439" y="2105753"/>
            <a:ext cx="3746539" cy="384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6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BitBucket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A94A5-BB53-E449-9E68-C088FA9B3FE8}"/>
              </a:ext>
            </a:extLst>
          </p:cNvPr>
          <p:cNvSpPr/>
          <p:nvPr/>
        </p:nvSpPr>
        <p:spPr>
          <a:xfrm>
            <a:off x="3747993" y="966897"/>
            <a:ext cx="3746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3200" b="1" dirty="0">
                <a:latin typeface="+mn-ea"/>
              </a:rPr>
              <a:t>이클립스의 깃 사용</a:t>
            </a:r>
            <a:endParaRPr kumimoji="1" lang="en-US" altLang="ko-KR" sz="3200" b="1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3D54B-9B7E-494E-9632-166541E60142}"/>
              </a:ext>
            </a:extLst>
          </p:cNvPr>
          <p:cNvSpPr/>
          <p:nvPr/>
        </p:nvSpPr>
        <p:spPr>
          <a:xfrm>
            <a:off x="1468106" y="1644088"/>
            <a:ext cx="5386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 err="1">
                <a:latin typeface="+mn-ea"/>
              </a:rPr>
              <a:t>Syncronize</a:t>
            </a:r>
            <a:r>
              <a:rPr kumimoji="1" lang="en-US" altLang="ko-KR" sz="2400" b="1" dirty="0">
                <a:latin typeface="+mn-ea"/>
              </a:rPr>
              <a:t> workspace </a:t>
            </a:r>
            <a:r>
              <a:rPr kumimoji="1" lang="ko-KR" altLang="en-US" sz="2400" b="1" dirty="0">
                <a:latin typeface="+mn-ea"/>
              </a:rPr>
              <a:t>기능 이용하기</a:t>
            </a:r>
            <a:endParaRPr kumimoji="1" lang="en-US" altLang="ko-KR" sz="24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C5304A-EA41-E74B-82E8-5A431B9AB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82" y="2198169"/>
            <a:ext cx="6975901" cy="37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84066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속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패스트캠퍼스_지정폰트">
      <a:majorFont>
        <a:latin typeface="Gotham"/>
        <a:ea typeface="Noto Sans CJK KR Regular"/>
        <a:cs typeface=""/>
      </a:majorFont>
      <a:minorFont>
        <a:latin typeface="Gotham"/>
        <a:ea typeface="Noto Sans CJK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1819</TotalTime>
  <Words>1762</Words>
  <Application>Microsoft Macintosh PowerPoint</Application>
  <PresentationFormat>와이드스크린</PresentationFormat>
  <Paragraphs>257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맑은 고딕</vt:lpstr>
      <vt:lpstr>Gotham</vt:lpstr>
      <vt:lpstr>Noto Sans CJK KR Bold</vt:lpstr>
      <vt:lpstr>Noto Sans CJK KR Medium</vt:lpstr>
      <vt:lpstr>Noto Sans CJK KR Regular</vt:lpstr>
      <vt:lpstr>Arial</vt:lpstr>
      <vt:lpstr>표지</vt:lpstr>
      <vt:lpstr>속지</vt:lpstr>
      <vt:lpstr>PowerPoint 프레젠테이션</vt:lpstr>
      <vt:lpstr>버젼 관리와 자동화 빌드툴 이해하기</vt:lpstr>
      <vt:lpstr>BitBucket 활용</vt:lpstr>
      <vt:lpstr>BitBucket 활용</vt:lpstr>
      <vt:lpstr>BitBucket 활용</vt:lpstr>
      <vt:lpstr>BitBucket 활용</vt:lpstr>
      <vt:lpstr>BitBucket 활용</vt:lpstr>
      <vt:lpstr>BitBucket 활용</vt:lpstr>
      <vt:lpstr>BitBucket 활용</vt:lpstr>
      <vt:lpstr>BitBucket 활용</vt:lpstr>
      <vt:lpstr>BitBucket 활용</vt:lpstr>
      <vt:lpstr>BitBucket 활용</vt:lpstr>
      <vt:lpstr>BitBucket 활용</vt:lpstr>
      <vt:lpstr>BitBucket 활용</vt:lpstr>
      <vt:lpstr>BitBucket 활용</vt:lpstr>
      <vt:lpstr>BitBucket 활용</vt:lpstr>
      <vt:lpstr>BitBucket 활용</vt:lpstr>
      <vt:lpstr>BitBucket 활용</vt:lpstr>
      <vt:lpstr>BitBucket 활용</vt:lpstr>
      <vt:lpstr>BitBucket 활용</vt:lpstr>
      <vt:lpstr>BitBucket 활용</vt:lpstr>
      <vt:lpstr>BitBucket 활용</vt:lpstr>
      <vt:lpstr>BitBucket 활용</vt:lpstr>
      <vt:lpstr>BitBucket 활용</vt:lpstr>
      <vt:lpstr>BitBucket 활용</vt:lpstr>
      <vt:lpstr>BitBucket 활용</vt:lpstr>
      <vt:lpstr>BitBucket 활용</vt:lpstr>
      <vt:lpstr>BitBucket 활용</vt:lpstr>
      <vt:lpstr>BitBucket 활용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한줄은어떨까</dc:title>
  <dc:creator>김 용성</dc:creator>
  <cp:lastModifiedBy>Microsoft Office User</cp:lastModifiedBy>
  <cp:revision>137</cp:revision>
  <dcterms:created xsi:type="dcterms:W3CDTF">2018-11-30T07:55:16Z</dcterms:created>
  <dcterms:modified xsi:type="dcterms:W3CDTF">2019-11-17T14:25:24Z</dcterms:modified>
</cp:coreProperties>
</file>